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1"/>
  </p:sldMasterIdLst>
  <p:notesMasterIdLst>
    <p:notesMasterId r:id="rId31"/>
  </p:notesMasterIdLst>
  <p:sldIdLst>
    <p:sldId id="261" r:id="rId2"/>
    <p:sldId id="338" r:id="rId3"/>
    <p:sldId id="311" r:id="rId4"/>
    <p:sldId id="312" r:id="rId5"/>
    <p:sldId id="313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21" r:id="rId14"/>
    <p:sldId id="322" r:id="rId15"/>
    <p:sldId id="323" r:id="rId16"/>
    <p:sldId id="324" r:id="rId17"/>
    <p:sldId id="325" r:id="rId18"/>
    <p:sldId id="326" r:id="rId19"/>
    <p:sldId id="327" r:id="rId20"/>
    <p:sldId id="328" r:id="rId21"/>
    <p:sldId id="329" r:id="rId22"/>
    <p:sldId id="330" r:id="rId23"/>
    <p:sldId id="331" r:id="rId24"/>
    <p:sldId id="332" r:id="rId25"/>
    <p:sldId id="333" r:id="rId26"/>
    <p:sldId id="334" r:id="rId27"/>
    <p:sldId id="335" r:id="rId28"/>
    <p:sldId id="336" r:id="rId29"/>
    <p:sldId id="337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9044" autoAdjust="0"/>
    <p:restoredTop sz="94280" autoAdjust="0"/>
  </p:normalViewPr>
  <p:slideViewPr>
    <p:cSldViewPr snapToGrid="0">
      <p:cViewPr varScale="1">
        <p:scale>
          <a:sx n="65" d="100"/>
          <a:sy n="65" d="100"/>
        </p:scale>
        <p:origin x="69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52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FC3DCD-8782-4E8A-9BBD-7846A31AA350}" type="doc">
      <dgm:prSet loTypeId="urn:microsoft.com/office/officeart/2005/8/layout/list1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56B3EC9A-4F2F-40B0-9985-93AC1737DC90}">
      <dgm:prSet phldrT="[Text]" custT="1"/>
      <dgm:spPr/>
      <dgm:t>
        <a:bodyPr/>
        <a:lstStyle/>
        <a:p>
          <a:pPr rtl="0"/>
          <a:r>
            <a:rPr lang="en-GB" sz="2000" b="0" i="0" u="none" dirty="0">
              <a:latin typeface="+mn-lt"/>
              <a:ea typeface="Corbel"/>
              <a:cs typeface="Corbel"/>
              <a:sym typeface="Corbel"/>
            </a:rPr>
            <a:t>Too many</a:t>
          </a:r>
          <a:endParaRPr lang="en-GB" sz="2000" dirty="0">
            <a:latin typeface="+mn-lt"/>
          </a:endParaRPr>
        </a:p>
      </dgm:t>
    </dgm:pt>
    <dgm:pt modelId="{6432D1D6-3168-4CEB-A230-67A59D5B03EC}" type="parTrans" cxnId="{25D715E9-6E9B-4B4E-837B-968BBD5681C5}">
      <dgm:prSet/>
      <dgm:spPr/>
      <dgm:t>
        <a:bodyPr/>
        <a:lstStyle/>
        <a:p>
          <a:endParaRPr lang="en-GB"/>
        </a:p>
      </dgm:t>
    </dgm:pt>
    <dgm:pt modelId="{75288A3F-36CC-43C6-85B2-A0777C9CC080}" type="sibTrans" cxnId="{25D715E9-6E9B-4B4E-837B-968BBD5681C5}">
      <dgm:prSet/>
      <dgm:spPr/>
      <dgm:t>
        <a:bodyPr/>
        <a:lstStyle/>
        <a:p>
          <a:endParaRPr lang="en-GB"/>
        </a:p>
      </dgm:t>
    </dgm:pt>
    <dgm:pt modelId="{19F46152-D50E-41B8-921F-78291F17F72D}">
      <dgm:prSet phldrT="[Text]" custT="1"/>
      <dgm:spPr/>
      <dgm:t>
        <a:bodyPr/>
        <a:lstStyle/>
        <a:p>
          <a:pPr rtl="0"/>
          <a:r>
            <a:rPr lang="en-GB" sz="2000" b="0" i="0" u="none" dirty="0">
              <a:latin typeface="+mn-lt"/>
              <a:ea typeface="Corbel"/>
              <a:cs typeface="Corbel"/>
              <a:sym typeface="Corbel"/>
            </a:rPr>
            <a:t>Regimen too complex</a:t>
          </a:r>
          <a:endParaRPr lang="en-GB" sz="2000" dirty="0">
            <a:latin typeface="+mn-lt"/>
          </a:endParaRPr>
        </a:p>
      </dgm:t>
    </dgm:pt>
    <dgm:pt modelId="{E5952248-2DFC-4035-878F-840EEFC394CF}" type="parTrans" cxnId="{E8911DAC-9798-4C12-B0F4-38A83DAAE5EB}">
      <dgm:prSet/>
      <dgm:spPr/>
      <dgm:t>
        <a:bodyPr/>
        <a:lstStyle/>
        <a:p>
          <a:endParaRPr lang="en-GB"/>
        </a:p>
      </dgm:t>
    </dgm:pt>
    <dgm:pt modelId="{01F52D1F-FD5F-4F7D-B3AA-88A2F8143C39}" type="sibTrans" cxnId="{E8911DAC-9798-4C12-B0F4-38A83DAAE5EB}">
      <dgm:prSet/>
      <dgm:spPr/>
      <dgm:t>
        <a:bodyPr/>
        <a:lstStyle/>
        <a:p>
          <a:endParaRPr lang="en-GB"/>
        </a:p>
      </dgm:t>
    </dgm:pt>
    <dgm:pt modelId="{F4382E73-CCB6-47C9-B6AD-546FFBCF918A}">
      <dgm:prSet phldrT="[Text]" custT="1"/>
      <dgm:spPr/>
      <dgm:t>
        <a:bodyPr/>
        <a:lstStyle/>
        <a:p>
          <a:pPr rtl="0"/>
          <a:r>
            <a:rPr lang="en-GB" sz="2000" b="0" i="0" u="none" dirty="0">
              <a:latin typeface="+mn-lt"/>
              <a:ea typeface="Corbel"/>
              <a:cs typeface="Corbel"/>
              <a:sym typeface="Corbel"/>
            </a:rPr>
            <a:t>Too expensive</a:t>
          </a:r>
          <a:endParaRPr lang="en-GB" sz="2000" dirty="0">
            <a:latin typeface="+mn-lt"/>
          </a:endParaRPr>
        </a:p>
      </dgm:t>
    </dgm:pt>
    <dgm:pt modelId="{3DC4858E-627A-435A-B72D-CC0E2293533F}" type="parTrans" cxnId="{A22FD04A-A5F7-4310-A711-F3A578318BFE}">
      <dgm:prSet/>
      <dgm:spPr/>
      <dgm:t>
        <a:bodyPr/>
        <a:lstStyle/>
        <a:p>
          <a:endParaRPr lang="en-GB"/>
        </a:p>
      </dgm:t>
    </dgm:pt>
    <dgm:pt modelId="{DFA1FC37-EB39-425A-8A94-47FE49435A5D}" type="sibTrans" cxnId="{A22FD04A-A5F7-4310-A711-F3A578318BFE}">
      <dgm:prSet/>
      <dgm:spPr/>
      <dgm:t>
        <a:bodyPr/>
        <a:lstStyle/>
        <a:p>
          <a:endParaRPr lang="en-GB"/>
        </a:p>
      </dgm:t>
    </dgm:pt>
    <dgm:pt modelId="{03043811-C8B2-4D90-86AC-361EEE7F3EAF}">
      <dgm:prSet custT="1"/>
      <dgm:spPr/>
      <dgm:t>
        <a:bodyPr/>
        <a:lstStyle/>
        <a:p>
          <a:pPr defTabSz="1066800">
            <a:spcBef>
              <a:spcPct val="0"/>
            </a:spcBef>
            <a:spcAft>
              <a:spcPct val="35000"/>
            </a:spcAft>
          </a:pPr>
          <a:r>
            <a:rPr lang="en-GB" sz="2000" dirty="0">
              <a:latin typeface="+mn-lt"/>
            </a:rPr>
            <a:t>Side effects</a:t>
          </a:r>
        </a:p>
      </dgm:t>
    </dgm:pt>
    <dgm:pt modelId="{462E03CF-7387-4224-940B-A929AB06C7BF}" type="parTrans" cxnId="{0B5ED50D-FB73-435F-844D-3D9088E24794}">
      <dgm:prSet/>
      <dgm:spPr/>
      <dgm:t>
        <a:bodyPr/>
        <a:lstStyle/>
        <a:p>
          <a:endParaRPr lang="en-GB"/>
        </a:p>
      </dgm:t>
    </dgm:pt>
    <dgm:pt modelId="{29595051-5585-4258-A4EA-AED8D7597527}" type="sibTrans" cxnId="{0B5ED50D-FB73-435F-844D-3D9088E24794}">
      <dgm:prSet/>
      <dgm:spPr/>
      <dgm:t>
        <a:bodyPr/>
        <a:lstStyle/>
        <a:p>
          <a:endParaRPr lang="en-GB"/>
        </a:p>
      </dgm:t>
    </dgm:pt>
    <dgm:pt modelId="{C6D2B1A4-B61D-4E33-87D0-5B55DD7E2825}">
      <dgm:prSet custT="1"/>
      <dgm:spPr/>
      <dgm:t>
        <a:bodyPr/>
        <a:lstStyle/>
        <a:p>
          <a:pPr rtl="0"/>
          <a:r>
            <a:rPr lang="en-GB" sz="2000" b="0" i="0" u="none" dirty="0">
              <a:latin typeface="+mn-lt"/>
              <a:ea typeface="Corbel"/>
              <a:cs typeface="Corbel"/>
              <a:sym typeface="Corbel"/>
            </a:rPr>
            <a:t>Time consuming instillation</a:t>
          </a:r>
          <a:endParaRPr lang="en-GB" sz="2000" dirty="0">
            <a:latin typeface="+mn-lt"/>
          </a:endParaRPr>
        </a:p>
      </dgm:t>
    </dgm:pt>
    <dgm:pt modelId="{FF3A7382-A132-4B45-8BE7-44B1EC6F1D98}" type="parTrans" cxnId="{32EBEBBE-5C37-41D9-9DF1-0A25D62D6DE5}">
      <dgm:prSet/>
      <dgm:spPr/>
      <dgm:t>
        <a:bodyPr/>
        <a:lstStyle/>
        <a:p>
          <a:endParaRPr lang="en-GB"/>
        </a:p>
      </dgm:t>
    </dgm:pt>
    <dgm:pt modelId="{85EA7B1D-5230-4825-B83A-5402DB0A1FD7}" type="sibTrans" cxnId="{32EBEBBE-5C37-41D9-9DF1-0A25D62D6DE5}">
      <dgm:prSet/>
      <dgm:spPr/>
      <dgm:t>
        <a:bodyPr/>
        <a:lstStyle/>
        <a:p>
          <a:endParaRPr lang="en-GB"/>
        </a:p>
      </dgm:t>
    </dgm:pt>
    <dgm:pt modelId="{D08BF76C-8980-450E-8D12-89425DC88DCD}" type="pres">
      <dgm:prSet presAssocID="{76FC3DCD-8782-4E8A-9BBD-7846A31AA350}" presName="linear" presStyleCnt="0">
        <dgm:presLayoutVars>
          <dgm:dir/>
          <dgm:animLvl val="lvl"/>
          <dgm:resizeHandles val="exact"/>
        </dgm:presLayoutVars>
      </dgm:prSet>
      <dgm:spPr/>
    </dgm:pt>
    <dgm:pt modelId="{97CC156C-E94C-40E1-95CC-5017A3102351}" type="pres">
      <dgm:prSet presAssocID="{56B3EC9A-4F2F-40B0-9985-93AC1737DC90}" presName="parentLin" presStyleCnt="0"/>
      <dgm:spPr/>
    </dgm:pt>
    <dgm:pt modelId="{7390D74C-5A2A-42FD-B920-DEA63309281C}" type="pres">
      <dgm:prSet presAssocID="{56B3EC9A-4F2F-40B0-9985-93AC1737DC90}" presName="parentLeftMargin" presStyleLbl="node1" presStyleIdx="0" presStyleCnt="5"/>
      <dgm:spPr/>
    </dgm:pt>
    <dgm:pt modelId="{B06D5C01-26E3-41C4-94AD-D260505785E6}" type="pres">
      <dgm:prSet presAssocID="{56B3EC9A-4F2F-40B0-9985-93AC1737DC90}" presName="parentText" presStyleLbl="node1" presStyleIdx="0" presStyleCnt="5" custScaleX="112012">
        <dgm:presLayoutVars>
          <dgm:chMax val="0"/>
          <dgm:bulletEnabled val="1"/>
        </dgm:presLayoutVars>
      </dgm:prSet>
      <dgm:spPr/>
    </dgm:pt>
    <dgm:pt modelId="{13602465-FB05-45B5-AEF5-239721E5A02C}" type="pres">
      <dgm:prSet presAssocID="{56B3EC9A-4F2F-40B0-9985-93AC1737DC90}" presName="negativeSpace" presStyleCnt="0"/>
      <dgm:spPr/>
    </dgm:pt>
    <dgm:pt modelId="{52E5BA35-F5CA-4CAC-BDC7-19D0CCC44438}" type="pres">
      <dgm:prSet presAssocID="{56B3EC9A-4F2F-40B0-9985-93AC1737DC90}" presName="childText" presStyleLbl="conFgAcc1" presStyleIdx="0" presStyleCnt="5" custLinFactNeighborX="0">
        <dgm:presLayoutVars>
          <dgm:bulletEnabled val="1"/>
        </dgm:presLayoutVars>
      </dgm:prSet>
      <dgm:spPr/>
    </dgm:pt>
    <dgm:pt modelId="{4A1E7EA1-7FE8-483F-8FDE-32FE63F90F24}" type="pres">
      <dgm:prSet presAssocID="{75288A3F-36CC-43C6-85B2-A0777C9CC080}" presName="spaceBetweenRectangles" presStyleCnt="0"/>
      <dgm:spPr/>
    </dgm:pt>
    <dgm:pt modelId="{2D4ACFAC-B3F0-40CD-90AC-BA7B4B3C42F9}" type="pres">
      <dgm:prSet presAssocID="{19F46152-D50E-41B8-921F-78291F17F72D}" presName="parentLin" presStyleCnt="0"/>
      <dgm:spPr/>
    </dgm:pt>
    <dgm:pt modelId="{24E810BA-7684-4EAF-A6C6-9E5354A5482B}" type="pres">
      <dgm:prSet presAssocID="{19F46152-D50E-41B8-921F-78291F17F72D}" presName="parentLeftMargin" presStyleLbl="node1" presStyleIdx="0" presStyleCnt="5"/>
      <dgm:spPr/>
    </dgm:pt>
    <dgm:pt modelId="{7247B514-CA36-4B6C-A05B-913A55BA01FE}" type="pres">
      <dgm:prSet presAssocID="{19F46152-D50E-41B8-921F-78291F17F72D}" presName="parentText" presStyleLbl="node1" presStyleIdx="1" presStyleCnt="5" custScaleX="110840">
        <dgm:presLayoutVars>
          <dgm:chMax val="0"/>
          <dgm:bulletEnabled val="1"/>
        </dgm:presLayoutVars>
      </dgm:prSet>
      <dgm:spPr/>
    </dgm:pt>
    <dgm:pt modelId="{EA57D776-DB37-430C-8703-A08F51BB0589}" type="pres">
      <dgm:prSet presAssocID="{19F46152-D50E-41B8-921F-78291F17F72D}" presName="negativeSpace" presStyleCnt="0"/>
      <dgm:spPr/>
    </dgm:pt>
    <dgm:pt modelId="{B6112CE1-FE8D-4882-8E78-D814352E92F9}" type="pres">
      <dgm:prSet presAssocID="{19F46152-D50E-41B8-921F-78291F17F72D}" presName="childText" presStyleLbl="conFgAcc1" presStyleIdx="1" presStyleCnt="5">
        <dgm:presLayoutVars>
          <dgm:bulletEnabled val="1"/>
        </dgm:presLayoutVars>
      </dgm:prSet>
      <dgm:spPr/>
    </dgm:pt>
    <dgm:pt modelId="{F878CBD6-97AF-4CA0-BD00-B1AD221F3BEF}" type="pres">
      <dgm:prSet presAssocID="{01F52D1F-FD5F-4F7D-B3AA-88A2F8143C39}" presName="spaceBetweenRectangles" presStyleCnt="0"/>
      <dgm:spPr/>
    </dgm:pt>
    <dgm:pt modelId="{F703B505-9229-4CE0-B593-BD311C7B3F8D}" type="pres">
      <dgm:prSet presAssocID="{F4382E73-CCB6-47C9-B6AD-546FFBCF918A}" presName="parentLin" presStyleCnt="0"/>
      <dgm:spPr/>
    </dgm:pt>
    <dgm:pt modelId="{DB4C417E-F6EB-41A4-AA17-959B79542B4B}" type="pres">
      <dgm:prSet presAssocID="{F4382E73-CCB6-47C9-B6AD-546FFBCF918A}" presName="parentLeftMargin" presStyleLbl="node1" presStyleIdx="1" presStyleCnt="5"/>
      <dgm:spPr/>
    </dgm:pt>
    <dgm:pt modelId="{96869068-D7AC-4C7C-940D-F9C9BA8B9C82}" type="pres">
      <dgm:prSet presAssocID="{F4382E73-CCB6-47C9-B6AD-546FFBCF918A}" presName="parentText" presStyleLbl="node1" presStyleIdx="2" presStyleCnt="5" custScaleX="111919">
        <dgm:presLayoutVars>
          <dgm:chMax val="0"/>
          <dgm:bulletEnabled val="1"/>
        </dgm:presLayoutVars>
      </dgm:prSet>
      <dgm:spPr/>
    </dgm:pt>
    <dgm:pt modelId="{EB04C6B5-EE58-451B-97C8-E624B399F627}" type="pres">
      <dgm:prSet presAssocID="{F4382E73-CCB6-47C9-B6AD-546FFBCF918A}" presName="negativeSpace" presStyleCnt="0"/>
      <dgm:spPr/>
    </dgm:pt>
    <dgm:pt modelId="{83B73FD9-B483-4E97-850A-698562BF3337}" type="pres">
      <dgm:prSet presAssocID="{F4382E73-CCB6-47C9-B6AD-546FFBCF918A}" presName="childText" presStyleLbl="conFgAcc1" presStyleIdx="2" presStyleCnt="5">
        <dgm:presLayoutVars>
          <dgm:bulletEnabled val="1"/>
        </dgm:presLayoutVars>
      </dgm:prSet>
      <dgm:spPr/>
    </dgm:pt>
    <dgm:pt modelId="{DD203D06-E39B-492C-894B-B73869A4A309}" type="pres">
      <dgm:prSet presAssocID="{DFA1FC37-EB39-425A-8A94-47FE49435A5D}" presName="spaceBetweenRectangles" presStyleCnt="0"/>
      <dgm:spPr/>
    </dgm:pt>
    <dgm:pt modelId="{BC971C8A-C05E-47C7-86E0-C01DA84413D4}" type="pres">
      <dgm:prSet presAssocID="{03043811-C8B2-4D90-86AC-361EEE7F3EAF}" presName="parentLin" presStyleCnt="0"/>
      <dgm:spPr/>
    </dgm:pt>
    <dgm:pt modelId="{60B69969-08CD-4B37-90B8-08E0C431374C}" type="pres">
      <dgm:prSet presAssocID="{03043811-C8B2-4D90-86AC-361EEE7F3EAF}" presName="parentLeftMargin" presStyleLbl="node1" presStyleIdx="2" presStyleCnt="5"/>
      <dgm:spPr/>
    </dgm:pt>
    <dgm:pt modelId="{2EF8A06B-91AC-44FE-A757-AD0D3BF8E830}" type="pres">
      <dgm:prSet presAssocID="{03043811-C8B2-4D90-86AC-361EEE7F3EAF}" presName="parentText" presStyleLbl="node1" presStyleIdx="3" presStyleCnt="5" custScaleX="109763">
        <dgm:presLayoutVars>
          <dgm:chMax val="0"/>
          <dgm:bulletEnabled val="1"/>
        </dgm:presLayoutVars>
      </dgm:prSet>
      <dgm:spPr/>
    </dgm:pt>
    <dgm:pt modelId="{737CE173-1EBF-44B0-98F2-0302FE0DF5AE}" type="pres">
      <dgm:prSet presAssocID="{03043811-C8B2-4D90-86AC-361EEE7F3EAF}" presName="negativeSpace" presStyleCnt="0"/>
      <dgm:spPr/>
    </dgm:pt>
    <dgm:pt modelId="{7D781DF2-6A12-41E8-8B21-D8693415DF00}" type="pres">
      <dgm:prSet presAssocID="{03043811-C8B2-4D90-86AC-361EEE7F3EAF}" presName="childText" presStyleLbl="conFgAcc1" presStyleIdx="3" presStyleCnt="5">
        <dgm:presLayoutVars>
          <dgm:bulletEnabled val="1"/>
        </dgm:presLayoutVars>
      </dgm:prSet>
      <dgm:spPr/>
    </dgm:pt>
    <dgm:pt modelId="{03B5FF4C-6168-471B-A883-FAF7CF4FD9BA}" type="pres">
      <dgm:prSet presAssocID="{29595051-5585-4258-A4EA-AED8D7597527}" presName="spaceBetweenRectangles" presStyleCnt="0"/>
      <dgm:spPr/>
    </dgm:pt>
    <dgm:pt modelId="{03A6D100-D0C4-45C5-A755-E5794DF5B7AA}" type="pres">
      <dgm:prSet presAssocID="{C6D2B1A4-B61D-4E33-87D0-5B55DD7E2825}" presName="parentLin" presStyleCnt="0"/>
      <dgm:spPr/>
    </dgm:pt>
    <dgm:pt modelId="{5B0253C9-2EB1-4766-9F3E-CB82C95BF4DE}" type="pres">
      <dgm:prSet presAssocID="{C6D2B1A4-B61D-4E33-87D0-5B55DD7E2825}" presName="parentLeftMargin" presStyleLbl="node1" presStyleIdx="3" presStyleCnt="5"/>
      <dgm:spPr/>
    </dgm:pt>
    <dgm:pt modelId="{91DF69F8-45A3-4762-B102-BA5320310553}" type="pres">
      <dgm:prSet presAssocID="{C6D2B1A4-B61D-4E33-87D0-5B55DD7E2825}" presName="parentText" presStyleLbl="node1" presStyleIdx="4" presStyleCnt="5" custScaleX="107607">
        <dgm:presLayoutVars>
          <dgm:chMax val="0"/>
          <dgm:bulletEnabled val="1"/>
        </dgm:presLayoutVars>
      </dgm:prSet>
      <dgm:spPr/>
    </dgm:pt>
    <dgm:pt modelId="{7A0F2C29-A5BA-49B8-96A7-7256D93F1F2E}" type="pres">
      <dgm:prSet presAssocID="{C6D2B1A4-B61D-4E33-87D0-5B55DD7E2825}" presName="negativeSpace" presStyleCnt="0"/>
      <dgm:spPr/>
    </dgm:pt>
    <dgm:pt modelId="{6968DE92-F539-4FD2-AF4C-D62B47CB6FFD}" type="pres">
      <dgm:prSet presAssocID="{C6D2B1A4-B61D-4E33-87D0-5B55DD7E2825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7D843A02-CD2F-4814-B6B3-D238F904C2C6}" type="presOf" srcId="{76FC3DCD-8782-4E8A-9BBD-7846A31AA350}" destId="{D08BF76C-8980-450E-8D12-89425DC88DCD}" srcOrd="0" destOrd="0" presId="urn:microsoft.com/office/officeart/2005/8/layout/list1"/>
    <dgm:cxn modelId="{0B5ED50D-FB73-435F-844D-3D9088E24794}" srcId="{76FC3DCD-8782-4E8A-9BBD-7846A31AA350}" destId="{03043811-C8B2-4D90-86AC-361EEE7F3EAF}" srcOrd="3" destOrd="0" parTransId="{462E03CF-7387-4224-940B-A929AB06C7BF}" sibTransId="{29595051-5585-4258-A4EA-AED8D7597527}"/>
    <dgm:cxn modelId="{AF006616-9662-4E8C-8D97-0B7B95DCF890}" type="presOf" srcId="{C6D2B1A4-B61D-4E33-87D0-5B55DD7E2825}" destId="{91DF69F8-45A3-4762-B102-BA5320310553}" srcOrd="1" destOrd="0" presId="urn:microsoft.com/office/officeart/2005/8/layout/list1"/>
    <dgm:cxn modelId="{E9862919-B70A-4671-9CB3-BE35D05BFE47}" type="presOf" srcId="{19F46152-D50E-41B8-921F-78291F17F72D}" destId="{7247B514-CA36-4B6C-A05B-913A55BA01FE}" srcOrd="1" destOrd="0" presId="urn:microsoft.com/office/officeart/2005/8/layout/list1"/>
    <dgm:cxn modelId="{4F5B2922-EA80-4E6C-8CDB-A344751E223C}" type="presOf" srcId="{19F46152-D50E-41B8-921F-78291F17F72D}" destId="{24E810BA-7684-4EAF-A6C6-9E5354A5482B}" srcOrd="0" destOrd="0" presId="urn:microsoft.com/office/officeart/2005/8/layout/list1"/>
    <dgm:cxn modelId="{96786A24-2BEC-46E9-9FF1-C6462130DFEA}" type="presOf" srcId="{56B3EC9A-4F2F-40B0-9985-93AC1737DC90}" destId="{B06D5C01-26E3-41C4-94AD-D260505785E6}" srcOrd="1" destOrd="0" presId="urn:microsoft.com/office/officeart/2005/8/layout/list1"/>
    <dgm:cxn modelId="{F9F4C13B-AE1D-4855-BB62-961FDE11C902}" type="presOf" srcId="{F4382E73-CCB6-47C9-B6AD-546FFBCF918A}" destId="{96869068-D7AC-4C7C-940D-F9C9BA8B9C82}" srcOrd="1" destOrd="0" presId="urn:microsoft.com/office/officeart/2005/8/layout/list1"/>
    <dgm:cxn modelId="{30328661-C741-49B4-B806-F6773B116233}" type="presOf" srcId="{F4382E73-CCB6-47C9-B6AD-546FFBCF918A}" destId="{DB4C417E-F6EB-41A4-AA17-959B79542B4B}" srcOrd="0" destOrd="0" presId="urn:microsoft.com/office/officeart/2005/8/layout/list1"/>
    <dgm:cxn modelId="{A22FD04A-A5F7-4310-A711-F3A578318BFE}" srcId="{76FC3DCD-8782-4E8A-9BBD-7846A31AA350}" destId="{F4382E73-CCB6-47C9-B6AD-546FFBCF918A}" srcOrd="2" destOrd="0" parTransId="{3DC4858E-627A-435A-B72D-CC0E2293533F}" sibTransId="{DFA1FC37-EB39-425A-8A94-47FE49435A5D}"/>
    <dgm:cxn modelId="{21C8AE4B-6E0F-4680-9124-0BB7CB588B5A}" type="presOf" srcId="{56B3EC9A-4F2F-40B0-9985-93AC1737DC90}" destId="{7390D74C-5A2A-42FD-B920-DEA63309281C}" srcOrd="0" destOrd="0" presId="urn:microsoft.com/office/officeart/2005/8/layout/list1"/>
    <dgm:cxn modelId="{E8911DAC-9798-4C12-B0F4-38A83DAAE5EB}" srcId="{76FC3DCD-8782-4E8A-9BBD-7846A31AA350}" destId="{19F46152-D50E-41B8-921F-78291F17F72D}" srcOrd="1" destOrd="0" parTransId="{E5952248-2DFC-4035-878F-840EEFC394CF}" sibTransId="{01F52D1F-FD5F-4F7D-B3AA-88A2F8143C39}"/>
    <dgm:cxn modelId="{32EBEBBE-5C37-41D9-9DF1-0A25D62D6DE5}" srcId="{76FC3DCD-8782-4E8A-9BBD-7846A31AA350}" destId="{C6D2B1A4-B61D-4E33-87D0-5B55DD7E2825}" srcOrd="4" destOrd="0" parTransId="{FF3A7382-A132-4B45-8BE7-44B1EC6F1D98}" sibTransId="{85EA7B1D-5230-4825-B83A-5402DB0A1FD7}"/>
    <dgm:cxn modelId="{4FE204D3-9623-4AB7-A57C-07BBFA3CFBE0}" type="presOf" srcId="{C6D2B1A4-B61D-4E33-87D0-5B55DD7E2825}" destId="{5B0253C9-2EB1-4766-9F3E-CB82C95BF4DE}" srcOrd="0" destOrd="0" presId="urn:microsoft.com/office/officeart/2005/8/layout/list1"/>
    <dgm:cxn modelId="{E495ECE4-94FB-4A27-8494-A48A054D4E5D}" type="presOf" srcId="{03043811-C8B2-4D90-86AC-361EEE7F3EAF}" destId="{60B69969-08CD-4B37-90B8-08E0C431374C}" srcOrd="0" destOrd="0" presId="urn:microsoft.com/office/officeart/2005/8/layout/list1"/>
    <dgm:cxn modelId="{25D715E9-6E9B-4B4E-837B-968BBD5681C5}" srcId="{76FC3DCD-8782-4E8A-9BBD-7846A31AA350}" destId="{56B3EC9A-4F2F-40B0-9985-93AC1737DC90}" srcOrd="0" destOrd="0" parTransId="{6432D1D6-3168-4CEB-A230-67A59D5B03EC}" sibTransId="{75288A3F-36CC-43C6-85B2-A0777C9CC080}"/>
    <dgm:cxn modelId="{EB8123F2-84FF-4A97-92D0-0CB6F52D65F7}" type="presOf" srcId="{03043811-C8B2-4D90-86AC-361EEE7F3EAF}" destId="{2EF8A06B-91AC-44FE-A757-AD0D3BF8E830}" srcOrd="1" destOrd="0" presId="urn:microsoft.com/office/officeart/2005/8/layout/list1"/>
    <dgm:cxn modelId="{765CE930-3BF1-4C33-A452-81C05C586C67}" type="presParOf" srcId="{D08BF76C-8980-450E-8D12-89425DC88DCD}" destId="{97CC156C-E94C-40E1-95CC-5017A3102351}" srcOrd="0" destOrd="0" presId="urn:microsoft.com/office/officeart/2005/8/layout/list1"/>
    <dgm:cxn modelId="{8D8AA64F-1FDD-49A5-86F8-DC82C2AD1FAB}" type="presParOf" srcId="{97CC156C-E94C-40E1-95CC-5017A3102351}" destId="{7390D74C-5A2A-42FD-B920-DEA63309281C}" srcOrd="0" destOrd="0" presId="urn:microsoft.com/office/officeart/2005/8/layout/list1"/>
    <dgm:cxn modelId="{BB8A13C5-B04C-4F01-8DD3-30E26293EB64}" type="presParOf" srcId="{97CC156C-E94C-40E1-95CC-5017A3102351}" destId="{B06D5C01-26E3-41C4-94AD-D260505785E6}" srcOrd="1" destOrd="0" presId="urn:microsoft.com/office/officeart/2005/8/layout/list1"/>
    <dgm:cxn modelId="{44B4DD29-AB20-4A40-8449-38E736748EAB}" type="presParOf" srcId="{D08BF76C-8980-450E-8D12-89425DC88DCD}" destId="{13602465-FB05-45B5-AEF5-239721E5A02C}" srcOrd="1" destOrd="0" presId="urn:microsoft.com/office/officeart/2005/8/layout/list1"/>
    <dgm:cxn modelId="{D7E19110-996A-4550-AB7C-8A39DD37115F}" type="presParOf" srcId="{D08BF76C-8980-450E-8D12-89425DC88DCD}" destId="{52E5BA35-F5CA-4CAC-BDC7-19D0CCC44438}" srcOrd="2" destOrd="0" presId="urn:microsoft.com/office/officeart/2005/8/layout/list1"/>
    <dgm:cxn modelId="{F3351FDD-E794-4692-8D70-DD3E52A91F07}" type="presParOf" srcId="{D08BF76C-8980-450E-8D12-89425DC88DCD}" destId="{4A1E7EA1-7FE8-483F-8FDE-32FE63F90F24}" srcOrd="3" destOrd="0" presId="urn:microsoft.com/office/officeart/2005/8/layout/list1"/>
    <dgm:cxn modelId="{7F89B1E1-B068-42AD-A1D5-7C8A97A1BDD8}" type="presParOf" srcId="{D08BF76C-8980-450E-8D12-89425DC88DCD}" destId="{2D4ACFAC-B3F0-40CD-90AC-BA7B4B3C42F9}" srcOrd="4" destOrd="0" presId="urn:microsoft.com/office/officeart/2005/8/layout/list1"/>
    <dgm:cxn modelId="{4357C047-8E8B-4122-BE97-F0775667ABD2}" type="presParOf" srcId="{2D4ACFAC-B3F0-40CD-90AC-BA7B4B3C42F9}" destId="{24E810BA-7684-4EAF-A6C6-9E5354A5482B}" srcOrd="0" destOrd="0" presId="urn:microsoft.com/office/officeart/2005/8/layout/list1"/>
    <dgm:cxn modelId="{568CB466-FB02-48E3-8038-108585271C7C}" type="presParOf" srcId="{2D4ACFAC-B3F0-40CD-90AC-BA7B4B3C42F9}" destId="{7247B514-CA36-4B6C-A05B-913A55BA01FE}" srcOrd="1" destOrd="0" presId="urn:microsoft.com/office/officeart/2005/8/layout/list1"/>
    <dgm:cxn modelId="{57B84A53-98EE-4096-9A9F-B6BDF32BFA7D}" type="presParOf" srcId="{D08BF76C-8980-450E-8D12-89425DC88DCD}" destId="{EA57D776-DB37-430C-8703-A08F51BB0589}" srcOrd="5" destOrd="0" presId="urn:microsoft.com/office/officeart/2005/8/layout/list1"/>
    <dgm:cxn modelId="{BE66AA7B-BAC4-446D-A75C-82D370F7A6D3}" type="presParOf" srcId="{D08BF76C-8980-450E-8D12-89425DC88DCD}" destId="{B6112CE1-FE8D-4882-8E78-D814352E92F9}" srcOrd="6" destOrd="0" presId="urn:microsoft.com/office/officeart/2005/8/layout/list1"/>
    <dgm:cxn modelId="{30739439-EC8C-4BF1-A6B6-E2BF4E921973}" type="presParOf" srcId="{D08BF76C-8980-450E-8D12-89425DC88DCD}" destId="{F878CBD6-97AF-4CA0-BD00-B1AD221F3BEF}" srcOrd="7" destOrd="0" presId="urn:microsoft.com/office/officeart/2005/8/layout/list1"/>
    <dgm:cxn modelId="{F6B14559-9399-438A-BF32-2ED6E3FDE02A}" type="presParOf" srcId="{D08BF76C-8980-450E-8D12-89425DC88DCD}" destId="{F703B505-9229-4CE0-B593-BD311C7B3F8D}" srcOrd="8" destOrd="0" presId="urn:microsoft.com/office/officeart/2005/8/layout/list1"/>
    <dgm:cxn modelId="{4FF469B0-D6B0-4026-99A8-0D5A94C4BA72}" type="presParOf" srcId="{F703B505-9229-4CE0-B593-BD311C7B3F8D}" destId="{DB4C417E-F6EB-41A4-AA17-959B79542B4B}" srcOrd="0" destOrd="0" presId="urn:microsoft.com/office/officeart/2005/8/layout/list1"/>
    <dgm:cxn modelId="{A2BAE166-12C0-4B1A-927D-01892C402E10}" type="presParOf" srcId="{F703B505-9229-4CE0-B593-BD311C7B3F8D}" destId="{96869068-D7AC-4C7C-940D-F9C9BA8B9C82}" srcOrd="1" destOrd="0" presId="urn:microsoft.com/office/officeart/2005/8/layout/list1"/>
    <dgm:cxn modelId="{FF4DE2C7-0CCA-4D67-8C00-22D7203D723A}" type="presParOf" srcId="{D08BF76C-8980-450E-8D12-89425DC88DCD}" destId="{EB04C6B5-EE58-451B-97C8-E624B399F627}" srcOrd="9" destOrd="0" presId="urn:microsoft.com/office/officeart/2005/8/layout/list1"/>
    <dgm:cxn modelId="{90D993A6-64B1-4A61-B558-952C42A51459}" type="presParOf" srcId="{D08BF76C-8980-450E-8D12-89425DC88DCD}" destId="{83B73FD9-B483-4E97-850A-698562BF3337}" srcOrd="10" destOrd="0" presId="urn:microsoft.com/office/officeart/2005/8/layout/list1"/>
    <dgm:cxn modelId="{12436B7C-EA7E-435E-819C-3BCF8A9F4D09}" type="presParOf" srcId="{D08BF76C-8980-450E-8D12-89425DC88DCD}" destId="{DD203D06-E39B-492C-894B-B73869A4A309}" srcOrd="11" destOrd="0" presId="urn:microsoft.com/office/officeart/2005/8/layout/list1"/>
    <dgm:cxn modelId="{4ABC18F7-511D-4E1C-AC8B-D83A6336627B}" type="presParOf" srcId="{D08BF76C-8980-450E-8D12-89425DC88DCD}" destId="{BC971C8A-C05E-47C7-86E0-C01DA84413D4}" srcOrd="12" destOrd="0" presId="urn:microsoft.com/office/officeart/2005/8/layout/list1"/>
    <dgm:cxn modelId="{10F3F31E-A6AC-44E9-8712-8D6A79AE19C0}" type="presParOf" srcId="{BC971C8A-C05E-47C7-86E0-C01DA84413D4}" destId="{60B69969-08CD-4B37-90B8-08E0C431374C}" srcOrd="0" destOrd="0" presId="urn:microsoft.com/office/officeart/2005/8/layout/list1"/>
    <dgm:cxn modelId="{65CE0B5D-668C-4620-8480-68FF2FBC743B}" type="presParOf" srcId="{BC971C8A-C05E-47C7-86E0-C01DA84413D4}" destId="{2EF8A06B-91AC-44FE-A757-AD0D3BF8E830}" srcOrd="1" destOrd="0" presId="urn:microsoft.com/office/officeart/2005/8/layout/list1"/>
    <dgm:cxn modelId="{C643C626-1D00-42F8-A42C-3AFF5DAD42C9}" type="presParOf" srcId="{D08BF76C-8980-450E-8D12-89425DC88DCD}" destId="{737CE173-1EBF-44B0-98F2-0302FE0DF5AE}" srcOrd="13" destOrd="0" presId="urn:microsoft.com/office/officeart/2005/8/layout/list1"/>
    <dgm:cxn modelId="{602DF3DB-2335-4A86-8935-88481A2E940E}" type="presParOf" srcId="{D08BF76C-8980-450E-8D12-89425DC88DCD}" destId="{7D781DF2-6A12-41E8-8B21-D8693415DF00}" srcOrd="14" destOrd="0" presId="urn:microsoft.com/office/officeart/2005/8/layout/list1"/>
    <dgm:cxn modelId="{9E331C26-3C51-4BF7-834F-8158CF73C440}" type="presParOf" srcId="{D08BF76C-8980-450E-8D12-89425DC88DCD}" destId="{03B5FF4C-6168-471B-A883-FAF7CF4FD9BA}" srcOrd="15" destOrd="0" presId="urn:microsoft.com/office/officeart/2005/8/layout/list1"/>
    <dgm:cxn modelId="{45744210-5F7B-4DFA-AA7E-FC74D2906A3F}" type="presParOf" srcId="{D08BF76C-8980-450E-8D12-89425DC88DCD}" destId="{03A6D100-D0C4-45C5-A755-E5794DF5B7AA}" srcOrd="16" destOrd="0" presId="urn:microsoft.com/office/officeart/2005/8/layout/list1"/>
    <dgm:cxn modelId="{C60E4FD9-0CC5-47F7-B0FD-049303CEF3A7}" type="presParOf" srcId="{03A6D100-D0C4-45C5-A755-E5794DF5B7AA}" destId="{5B0253C9-2EB1-4766-9F3E-CB82C95BF4DE}" srcOrd="0" destOrd="0" presId="urn:microsoft.com/office/officeart/2005/8/layout/list1"/>
    <dgm:cxn modelId="{0C67852A-C853-4AA0-A827-C4DABE097DC1}" type="presParOf" srcId="{03A6D100-D0C4-45C5-A755-E5794DF5B7AA}" destId="{91DF69F8-45A3-4762-B102-BA5320310553}" srcOrd="1" destOrd="0" presId="urn:microsoft.com/office/officeart/2005/8/layout/list1"/>
    <dgm:cxn modelId="{23FC8A8E-6B60-48D6-A4E9-1121D9E8F5FD}" type="presParOf" srcId="{D08BF76C-8980-450E-8D12-89425DC88DCD}" destId="{7A0F2C29-A5BA-49B8-96A7-7256D93F1F2E}" srcOrd="17" destOrd="0" presId="urn:microsoft.com/office/officeart/2005/8/layout/list1"/>
    <dgm:cxn modelId="{CFD15CCF-D929-455B-9047-993F7A2A9466}" type="presParOf" srcId="{D08BF76C-8980-450E-8D12-89425DC88DCD}" destId="{6968DE92-F539-4FD2-AF4C-D62B47CB6FFD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72170F-9ECD-4019-8D43-D23A19929F69}" type="doc">
      <dgm:prSet loTypeId="urn:microsoft.com/office/officeart/2005/8/layout/list1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8F13149D-C1B2-4F9B-9A79-37040D1D844F}">
      <dgm:prSet phldrT="[Text]" custT="1"/>
      <dgm:spPr/>
      <dgm:t>
        <a:bodyPr/>
        <a:lstStyle/>
        <a:p>
          <a:r>
            <a:rPr lang="en-GB" sz="2000" dirty="0"/>
            <a:t>Do not understand disease</a:t>
          </a:r>
        </a:p>
      </dgm:t>
    </dgm:pt>
    <dgm:pt modelId="{D0B8DF2C-5BC8-4904-B769-B74CE411CDC9}" type="parTrans" cxnId="{B1D2809C-0D69-47C2-9530-1ACEEE57408F}">
      <dgm:prSet/>
      <dgm:spPr/>
      <dgm:t>
        <a:bodyPr/>
        <a:lstStyle/>
        <a:p>
          <a:endParaRPr lang="en-GB"/>
        </a:p>
      </dgm:t>
    </dgm:pt>
    <dgm:pt modelId="{2C133F2D-4D08-4E87-A9DE-15AB5DA1329A}" type="sibTrans" cxnId="{B1D2809C-0D69-47C2-9530-1ACEEE57408F}">
      <dgm:prSet/>
      <dgm:spPr/>
      <dgm:t>
        <a:bodyPr/>
        <a:lstStyle/>
        <a:p>
          <a:endParaRPr lang="en-GB"/>
        </a:p>
      </dgm:t>
    </dgm:pt>
    <dgm:pt modelId="{D911EC29-E156-4BA0-AC31-B4D4892E5AB1}">
      <dgm:prSet phldrT="[Text]" custT="1"/>
      <dgm:spPr/>
      <dgm:t>
        <a:bodyPr/>
        <a:lstStyle/>
        <a:p>
          <a:r>
            <a:rPr lang="en-GB" sz="2000" dirty="0"/>
            <a:t>Co-existing illnesses </a:t>
          </a:r>
        </a:p>
      </dgm:t>
    </dgm:pt>
    <dgm:pt modelId="{6519AA04-5A5C-4A2E-89A4-2BE4E036EB62}" type="parTrans" cxnId="{B17CF2AE-B800-44A5-AF85-80D68D7CFB56}">
      <dgm:prSet/>
      <dgm:spPr/>
      <dgm:t>
        <a:bodyPr/>
        <a:lstStyle/>
        <a:p>
          <a:endParaRPr lang="en-GB"/>
        </a:p>
      </dgm:t>
    </dgm:pt>
    <dgm:pt modelId="{D6C8E6B8-B0F2-45B6-8539-DFCB5BA24D34}" type="sibTrans" cxnId="{B17CF2AE-B800-44A5-AF85-80D68D7CFB56}">
      <dgm:prSet/>
      <dgm:spPr/>
      <dgm:t>
        <a:bodyPr/>
        <a:lstStyle/>
        <a:p>
          <a:endParaRPr lang="en-GB"/>
        </a:p>
      </dgm:t>
    </dgm:pt>
    <dgm:pt modelId="{D5911D8C-CEF5-4CA7-AA50-9E2FDF6F4C5E}">
      <dgm:prSet phldrT="[Text]" custT="1"/>
      <dgm:spPr/>
      <dgm:t>
        <a:bodyPr/>
        <a:lstStyle/>
        <a:p>
          <a:r>
            <a:rPr lang="en-GB" sz="2000" dirty="0"/>
            <a:t>Work &amp; family commitments</a:t>
          </a:r>
        </a:p>
      </dgm:t>
    </dgm:pt>
    <dgm:pt modelId="{AB71901E-C326-4EF1-8CAB-FE114F18A921}" type="parTrans" cxnId="{D03BFB7C-F8E0-41F5-AEFA-4334B8EE3599}">
      <dgm:prSet/>
      <dgm:spPr/>
      <dgm:t>
        <a:bodyPr/>
        <a:lstStyle/>
        <a:p>
          <a:endParaRPr lang="en-GB"/>
        </a:p>
      </dgm:t>
    </dgm:pt>
    <dgm:pt modelId="{1C9E682E-C14B-462D-A063-2487C273769E}" type="sibTrans" cxnId="{D03BFB7C-F8E0-41F5-AEFA-4334B8EE3599}">
      <dgm:prSet/>
      <dgm:spPr/>
      <dgm:t>
        <a:bodyPr/>
        <a:lstStyle/>
        <a:p>
          <a:endParaRPr lang="en-GB"/>
        </a:p>
      </dgm:t>
    </dgm:pt>
    <dgm:pt modelId="{61CE24A1-0359-45C3-A034-31E415699411}">
      <dgm:prSet custT="1"/>
      <dgm:spPr/>
      <dgm:t>
        <a:bodyPr/>
        <a:lstStyle/>
        <a:p>
          <a:r>
            <a:rPr lang="en-GB" sz="2000" dirty="0"/>
            <a:t>Stage of disease (mild)</a:t>
          </a:r>
        </a:p>
      </dgm:t>
    </dgm:pt>
    <dgm:pt modelId="{3F809D9E-2D61-4224-85DA-D669BA83C91E}" type="parTrans" cxnId="{C05A5556-C54B-4B30-B8A1-3AE66ACCF221}">
      <dgm:prSet/>
      <dgm:spPr/>
      <dgm:t>
        <a:bodyPr/>
        <a:lstStyle/>
        <a:p>
          <a:endParaRPr lang="en-GB"/>
        </a:p>
      </dgm:t>
    </dgm:pt>
    <dgm:pt modelId="{8677C98A-25FC-4FAF-9070-4324A03CCA28}" type="sibTrans" cxnId="{C05A5556-C54B-4B30-B8A1-3AE66ACCF221}">
      <dgm:prSet/>
      <dgm:spPr/>
      <dgm:t>
        <a:bodyPr/>
        <a:lstStyle/>
        <a:p>
          <a:endParaRPr lang="en-GB"/>
        </a:p>
      </dgm:t>
    </dgm:pt>
    <dgm:pt modelId="{33885D6A-3D76-428B-BF9C-509D12218413}">
      <dgm:prSet custT="1"/>
      <dgm:spPr/>
      <dgm:t>
        <a:bodyPr/>
        <a:lstStyle/>
        <a:p>
          <a:r>
            <a:rPr lang="en-GB" sz="2000" dirty="0"/>
            <a:t>Age (young)</a:t>
          </a:r>
        </a:p>
      </dgm:t>
    </dgm:pt>
    <dgm:pt modelId="{51B4EE75-3986-4862-AB69-B5072DA1262C}" type="parTrans" cxnId="{43338BDA-0D88-440D-8BCC-A3CDFF2C118D}">
      <dgm:prSet/>
      <dgm:spPr/>
      <dgm:t>
        <a:bodyPr/>
        <a:lstStyle/>
        <a:p>
          <a:endParaRPr lang="en-GB"/>
        </a:p>
      </dgm:t>
    </dgm:pt>
    <dgm:pt modelId="{367871FF-B320-4C4B-96C5-96932D87E3B0}" type="sibTrans" cxnId="{43338BDA-0D88-440D-8BCC-A3CDFF2C118D}">
      <dgm:prSet/>
      <dgm:spPr/>
      <dgm:t>
        <a:bodyPr/>
        <a:lstStyle/>
        <a:p>
          <a:endParaRPr lang="en-GB"/>
        </a:p>
      </dgm:t>
    </dgm:pt>
    <dgm:pt modelId="{6F8509A2-F5AB-4659-8C43-56AA28D5FC58}">
      <dgm:prSet custT="1"/>
      <dgm:spPr/>
      <dgm:t>
        <a:bodyPr/>
        <a:lstStyle/>
        <a:p>
          <a:r>
            <a:rPr lang="en-GB" sz="2000" dirty="0"/>
            <a:t>Male </a:t>
          </a:r>
        </a:p>
      </dgm:t>
    </dgm:pt>
    <dgm:pt modelId="{F4D1B389-E448-4AF7-A511-78F68BFBE9C6}" type="parTrans" cxnId="{270E88CB-AA16-4AD6-8E95-F008C1F02143}">
      <dgm:prSet/>
      <dgm:spPr/>
      <dgm:t>
        <a:bodyPr/>
        <a:lstStyle/>
        <a:p>
          <a:endParaRPr lang="en-GB"/>
        </a:p>
      </dgm:t>
    </dgm:pt>
    <dgm:pt modelId="{79DD647A-6B25-43C6-B1D2-F19E49BC1F82}" type="sibTrans" cxnId="{270E88CB-AA16-4AD6-8E95-F008C1F02143}">
      <dgm:prSet/>
      <dgm:spPr/>
      <dgm:t>
        <a:bodyPr/>
        <a:lstStyle/>
        <a:p>
          <a:endParaRPr lang="en-GB"/>
        </a:p>
      </dgm:t>
    </dgm:pt>
    <dgm:pt modelId="{5561BC02-6FE1-4A7A-9303-51BF6E448E3C}" type="pres">
      <dgm:prSet presAssocID="{8472170F-9ECD-4019-8D43-D23A19929F69}" presName="linear" presStyleCnt="0">
        <dgm:presLayoutVars>
          <dgm:dir/>
          <dgm:animLvl val="lvl"/>
          <dgm:resizeHandles val="exact"/>
        </dgm:presLayoutVars>
      </dgm:prSet>
      <dgm:spPr/>
    </dgm:pt>
    <dgm:pt modelId="{914F82BB-65BB-466A-834C-B4D85D444B1F}" type="pres">
      <dgm:prSet presAssocID="{33885D6A-3D76-428B-BF9C-509D12218413}" presName="parentLin" presStyleCnt="0"/>
      <dgm:spPr/>
    </dgm:pt>
    <dgm:pt modelId="{6F8DD379-41C6-4D12-987F-F78C7799E103}" type="pres">
      <dgm:prSet presAssocID="{33885D6A-3D76-428B-BF9C-509D12218413}" presName="parentLeftMargin" presStyleLbl="node1" presStyleIdx="0" presStyleCnt="6"/>
      <dgm:spPr/>
    </dgm:pt>
    <dgm:pt modelId="{5A2F8A85-346A-4DE6-B2B6-52D16A34107A}" type="pres">
      <dgm:prSet presAssocID="{33885D6A-3D76-428B-BF9C-509D12218413}" presName="parentText" presStyleLbl="node1" presStyleIdx="0" presStyleCnt="6" custScaleX="104598">
        <dgm:presLayoutVars>
          <dgm:chMax val="0"/>
          <dgm:bulletEnabled val="1"/>
        </dgm:presLayoutVars>
      </dgm:prSet>
      <dgm:spPr/>
    </dgm:pt>
    <dgm:pt modelId="{CEB26882-0C82-40F2-88F2-707AC5FE85DD}" type="pres">
      <dgm:prSet presAssocID="{33885D6A-3D76-428B-BF9C-509D12218413}" presName="negativeSpace" presStyleCnt="0"/>
      <dgm:spPr/>
    </dgm:pt>
    <dgm:pt modelId="{AFBFD15C-B094-4F33-A4DB-75EAEC8001E5}" type="pres">
      <dgm:prSet presAssocID="{33885D6A-3D76-428B-BF9C-509D12218413}" presName="childText" presStyleLbl="conFgAcc1" presStyleIdx="0" presStyleCnt="6">
        <dgm:presLayoutVars>
          <dgm:bulletEnabled val="1"/>
        </dgm:presLayoutVars>
      </dgm:prSet>
      <dgm:spPr/>
    </dgm:pt>
    <dgm:pt modelId="{CDD088DA-5ED4-47A6-AF27-B8E61E410064}" type="pres">
      <dgm:prSet presAssocID="{367871FF-B320-4C4B-96C5-96932D87E3B0}" presName="spaceBetweenRectangles" presStyleCnt="0"/>
      <dgm:spPr/>
    </dgm:pt>
    <dgm:pt modelId="{57B26632-8C86-493E-A06C-E0E7BF02CCE2}" type="pres">
      <dgm:prSet presAssocID="{6F8509A2-F5AB-4659-8C43-56AA28D5FC58}" presName="parentLin" presStyleCnt="0"/>
      <dgm:spPr/>
    </dgm:pt>
    <dgm:pt modelId="{23E776B7-EACB-4CA8-990A-6AACAADA815C}" type="pres">
      <dgm:prSet presAssocID="{6F8509A2-F5AB-4659-8C43-56AA28D5FC58}" presName="parentLeftMargin" presStyleLbl="node1" presStyleIdx="0" presStyleCnt="6"/>
      <dgm:spPr/>
    </dgm:pt>
    <dgm:pt modelId="{18DAA9EA-FC14-42EA-BF1E-A5607F8EE292}" type="pres">
      <dgm:prSet presAssocID="{6F8509A2-F5AB-4659-8C43-56AA28D5FC58}" presName="parentText" presStyleLbl="node1" presStyleIdx="1" presStyleCnt="6" custScaleX="106108">
        <dgm:presLayoutVars>
          <dgm:chMax val="0"/>
          <dgm:bulletEnabled val="1"/>
        </dgm:presLayoutVars>
      </dgm:prSet>
      <dgm:spPr/>
    </dgm:pt>
    <dgm:pt modelId="{828FC096-89A7-4767-82B7-B4ED4FEFD5F9}" type="pres">
      <dgm:prSet presAssocID="{6F8509A2-F5AB-4659-8C43-56AA28D5FC58}" presName="negativeSpace" presStyleCnt="0"/>
      <dgm:spPr/>
    </dgm:pt>
    <dgm:pt modelId="{48E494FF-A35B-4502-9CA4-1A179680C8E6}" type="pres">
      <dgm:prSet presAssocID="{6F8509A2-F5AB-4659-8C43-56AA28D5FC58}" presName="childText" presStyleLbl="conFgAcc1" presStyleIdx="1" presStyleCnt="6">
        <dgm:presLayoutVars>
          <dgm:bulletEnabled val="1"/>
        </dgm:presLayoutVars>
      </dgm:prSet>
      <dgm:spPr/>
    </dgm:pt>
    <dgm:pt modelId="{079220C3-6248-483A-86A7-FE23092A14AA}" type="pres">
      <dgm:prSet presAssocID="{79DD647A-6B25-43C6-B1D2-F19E49BC1F82}" presName="spaceBetweenRectangles" presStyleCnt="0"/>
      <dgm:spPr/>
    </dgm:pt>
    <dgm:pt modelId="{9C1B134B-5331-4601-BAC6-686BF9B3B667}" type="pres">
      <dgm:prSet presAssocID="{8F13149D-C1B2-4F9B-9A79-37040D1D844F}" presName="parentLin" presStyleCnt="0"/>
      <dgm:spPr/>
    </dgm:pt>
    <dgm:pt modelId="{7CCB0C21-2D04-45D2-AD75-259735F36469}" type="pres">
      <dgm:prSet presAssocID="{8F13149D-C1B2-4F9B-9A79-37040D1D844F}" presName="parentLeftMargin" presStyleLbl="node1" presStyleIdx="1" presStyleCnt="6"/>
      <dgm:spPr/>
    </dgm:pt>
    <dgm:pt modelId="{690296B8-1E3F-4581-A1EF-EF3464999276}" type="pres">
      <dgm:prSet presAssocID="{8F13149D-C1B2-4F9B-9A79-37040D1D844F}" presName="parentText" presStyleLbl="node1" presStyleIdx="2" presStyleCnt="6" custScaleX="108670">
        <dgm:presLayoutVars>
          <dgm:chMax val="0"/>
          <dgm:bulletEnabled val="1"/>
        </dgm:presLayoutVars>
      </dgm:prSet>
      <dgm:spPr/>
    </dgm:pt>
    <dgm:pt modelId="{34C26E48-93E1-4BA1-8BF5-D2CEE73C7F32}" type="pres">
      <dgm:prSet presAssocID="{8F13149D-C1B2-4F9B-9A79-37040D1D844F}" presName="negativeSpace" presStyleCnt="0"/>
      <dgm:spPr/>
    </dgm:pt>
    <dgm:pt modelId="{81D3CFB8-9DDE-4D26-9653-27D5EACEE0C2}" type="pres">
      <dgm:prSet presAssocID="{8F13149D-C1B2-4F9B-9A79-37040D1D844F}" presName="childText" presStyleLbl="conFgAcc1" presStyleIdx="2" presStyleCnt="6">
        <dgm:presLayoutVars>
          <dgm:bulletEnabled val="1"/>
        </dgm:presLayoutVars>
      </dgm:prSet>
      <dgm:spPr/>
    </dgm:pt>
    <dgm:pt modelId="{B3A5F016-4E8A-4013-A49F-F4018C64B6DE}" type="pres">
      <dgm:prSet presAssocID="{2C133F2D-4D08-4E87-A9DE-15AB5DA1329A}" presName="spaceBetweenRectangles" presStyleCnt="0"/>
      <dgm:spPr/>
    </dgm:pt>
    <dgm:pt modelId="{5E2A845C-28F0-48BC-872F-5F819CBF1065}" type="pres">
      <dgm:prSet presAssocID="{D911EC29-E156-4BA0-AC31-B4D4892E5AB1}" presName="parentLin" presStyleCnt="0"/>
      <dgm:spPr/>
    </dgm:pt>
    <dgm:pt modelId="{AA30E46E-E6B1-4DF5-AC3F-C0096E9BEB04}" type="pres">
      <dgm:prSet presAssocID="{D911EC29-E156-4BA0-AC31-B4D4892E5AB1}" presName="parentLeftMargin" presStyleLbl="node1" presStyleIdx="2" presStyleCnt="6"/>
      <dgm:spPr/>
    </dgm:pt>
    <dgm:pt modelId="{FE50AEA2-D74B-42E2-8DBE-7CEB19318B1E}" type="pres">
      <dgm:prSet presAssocID="{D911EC29-E156-4BA0-AC31-B4D4892E5AB1}" presName="parentText" presStyleLbl="node1" presStyleIdx="3" presStyleCnt="6" custScaleX="108670">
        <dgm:presLayoutVars>
          <dgm:chMax val="0"/>
          <dgm:bulletEnabled val="1"/>
        </dgm:presLayoutVars>
      </dgm:prSet>
      <dgm:spPr/>
    </dgm:pt>
    <dgm:pt modelId="{4922D2AD-3B49-4E3E-9C34-A9BF6B0C47F0}" type="pres">
      <dgm:prSet presAssocID="{D911EC29-E156-4BA0-AC31-B4D4892E5AB1}" presName="negativeSpace" presStyleCnt="0"/>
      <dgm:spPr/>
    </dgm:pt>
    <dgm:pt modelId="{2F05900A-01B0-458C-8E59-E39F3F6F18C6}" type="pres">
      <dgm:prSet presAssocID="{D911EC29-E156-4BA0-AC31-B4D4892E5AB1}" presName="childText" presStyleLbl="conFgAcc1" presStyleIdx="3" presStyleCnt="6">
        <dgm:presLayoutVars>
          <dgm:bulletEnabled val="1"/>
        </dgm:presLayoutVars>
      </dgm:prSet>
      <dgm:spPr/>
    </dgm:pt>
    <dgm:pt modelId="{7246E3AB-7221-48C2-A833-7FD271527E2D}" type="pres">
      <dgm:prSet presAssocID="{D6C8E6B8-B0F2-45B6-8539-DFCB5BA24D34}" presName="spaceBetweenRectangles" presStyleCnt="0"/>
      <dgm:spPr/>
    </dgm:pt>
    <dgm:pt modelId="{A519C936-C356-4104-A0B4-E785CF5BD208}" type="pres">
      <dgm:prSet presAssocID="{D5911D8C-CEF5-4CA7-AA50-9E2FDF6F4C5E}" presName="parentLin" presStyleCnt="0"/>
      <dgm:spPr/>
    </dgm:pt>
    <dgm:pt modelId="{16CCDCAD-6093-43B4-A9B4-F466744F9534}" type="pres">
      <dgm:prSet presAssocID="{D5911D8C-CEF5-4CA7-AA50-9E2FDF6F4C5E}" presName="parentLeftMargin" presStyleLbl="node1" presStyleIdx="3" presStyleCnt="6"/>
      <dgm:spPr/>
    </dgm:pt>
    <dgm:pt modelId="{34D16BE9-9876-4756-A58B-720866075D48}" type="pres">
      <dgm:prSet presAssocID="{D5911D8C-CEF5-4CA7-AA50-9E2FDF6F4C5E}" presName="parentText" presStyleLbl="node1" presStyleIdx="4" presStyleCnt="6" custScaleX="109688">
        <dgm:presLayoutVars>
          <dgm:chMax val="0"/>
          <dgm:bulletEnabled val="1"/>
        </dgm:presLayoutVars>
      </dgm:prSet>
      <dgm:spPr/>
    </dgm:pt>
    <dgm:pt modelId="{377694BE-6FB6-45F5-AFAF-928058F29BC1}" type="pres">
      <dgm:prSet presAssocID="{D5911D8C-CEF5-4CA7-AA50-9E2FDF6F4C5E}" presName="negativeSpace" presStyleCnt="0"/>
      <dgm:spPr/>
    </dgm:pt>
    <dgm:pt modelId="{420E75EC-1D55-4298-8557-A3A1F3CC671F}" type="pres">
      <dgm:prSet presAssocID="{D5911D8C-CEF5-4CA7-AA50-9E2FDF6F4C5E}" presName="childText" presStyleLbl="conFgAcc1" presStyleIdx="4" presStyleCnt="6">
        <dgm:presLayoutVars>
          <dgm:bulletEnabled val="1"/>
        </dgm:presLayoutVars>
      </dgm:prSet>
      <dgm:spPr/>
    </dgm:pt>
    <dgm:pt modelId="{B6BE42C4-3244-476F-8044-A1B7445FE0DF}" type="pres">
      <dgm:prSet presAssocID="{1C9E682E-C14B-462D-A063-2487C273769E}" presName="spaceBetweenRectangles" presStyleCnt="0"/>
      <dgm:spPr/>
    </dgm:pt>
    <dgm:pt modelId="{8ABC20BA-ED76-4557-A578-638047297BA1}" type="pres">
      <dgm:prSet presAssocID="{61CE24A1-0359-45C3-A034-31E415699411}" presName="parentLin" presStyleCnt="0"/>
      <dgm:spPr/>
    </dgm:pt>
    <dgm:pt modelId="{B768DCC7-1885-443D-9233-39FE999FF80C}" type="pres">
      <dgm:prSet presAssocID="{61CE24A1-0359-45C3-A034-31E415699411}" presName="parentLeftMargin" presStyleLbl="node1" presStyleIdx="4" presStyleCnt="6"/>
      <dgm:spPr/>
    </dgm:pt>
    <dgm:pt modelId="{BFBA977B-BC0F-4211-931E-4BDC95FE8A07}" type="pres">
      <dgm:prSet presAssocID="{61CE24A1-0359-45C3-A034-31E415699411}" presName="parentText" presStyleLbl="node1" presStyleIdx="5" presStyleCnt="6" custScaleX="112742">
        <dgm:presLayoutVars>
          <dgm:chMax val="0"/>
          <dgm:bulletEnabled val="1"/>
        </dgm:presLayoutVars>
      </dgm:prSet>
      <dgm:spPr/>
    </dgm:pt>
    <dgm:pt modelId="{461713A0-7829-4BB1-8769-7A52207946F4}" type="pres">
      <dgm:prSet presAssocID="{61CE24A1-0359-45C3-A034-31E415699411}" presName="negativeSpace" presStyleCnt="0"/>
      <dgm:spPr/>
    </dgm:pt>
    <dgm:pt modelId="{CFD3A6AE-4F59-45B3-858E-2044E72352DF}" type="pres">
      <dgm:prSet presAssocID="{61CE24A1-0359-45C3-A034-31E415699411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C7943F02-9DB8-4977-B694-D9390FDCBF66}" type="presOf" srcId="{D5911D8C-CEF5-4CA7-AA50-9E2FDF6F4C5E}" destId="{34D16BE9-9876-4756-A58B-720866075D48}" srcOrd="1" destOrd="0" presId="urn:microsoft.com/office/officeart/2005/8/layout/list1"/>
    <dgm:cxn modelId="{0BFCCE08-75E5-4941-A1BF-D2AA6EC896A8}" type="presOf" srcId="{6F8509A2-F5AB-4659-8C43-56AA28D5FC58}" destId="{23E776B7-EACB-4CA8-990A-6AACAADA815C}" srcOrd="0" destOrd="0" presId="urn:microsoft.com/office/officeart/2005/8/layout/list1"/>
    <dgm:cxn modelId="{0433D619-286C-454C-B0BF-6F267E66D793}" type="presOf" srcId="{6F8509A2-F5AB-4659-8C43-56AA28D5FC58}" destId="{18DAA9EA-FC14-42EA-BF1E-A5607F8EE292}" srcOrd="1" destOrd="0" presId="urn:microsoft.com/office/officeart/2005/8/layout/list1"/>
    <dgm:cxn modelId="{3B7F4F2A-0B6D-48FF-9BF7-CF3E9FC93BC8}" type="presOf" srcId="{D911EC29-E156-4BA0-AC31-B4D4892E5AB1}" destId="{FE50AEA2-D74B-42E2-8DBE-7CEB19318B1E}" srcOrd="1" destOrd="0" presId="urn:microsoft.com/office/officeart/2005/8/layout/list1"/>
    <dgm:cxn modelId="{C8327E42-1F03-4E6D-98D8-9CB38141129A}" type="presOf" srcId="{D911EC29-E156-4BA0-AC31-B4D4892E5AB1}" destId="{AA30E46E-E6B1-4DF5-AC3F-C0096E9BEB04}" srcOrd="0" destOrd="0" presId="urn:microsoft.com/office/officeart/2005/8/layout/list1"/>
    <dgm:cxn modelId="{CA57AD44-B26A-40BA-8435-DA129AA8710C}" type="presOf" srcId="{D5911D8C-CEF5-4CA7-AA50-9E2FDF6F4C5E}" destId="{16CCDCAD-6093-43B4-A9B4-F466744F9534}" srcOrd="0" destOrd="0" presId="urn:microsoft.com/office/officeart/2005/8/layout/list1"/>
    <dgm:cxn modelId="{0A6DA967-166B-4612-B96C-05462DAB10ED}" type="presOf" srcId="{33885D6A-3D76-428B-BF9C-509D12218413}" destId="{6F8DD379-41C6-4D12-987F-F78C7799E103}" srcOrd="0" destOrd="0" presId="urn:microsoft.com/office/officeart/2005/8/layout/list1"/>
    <dgm:cxn modelId="{C05A5556-C54B-4B30-B8A1-3AE66ACCF221}" srcId="{8472170F-9ECD-4019-8D43-D23A19929F69}" destId="{61CE24A1-0359-45C3-A034-31E415699411}" srcOrd="5" destOrd="0" parTransId="{3F809D9E-2D61-4224-85DA-D669BA83C91E}" sibTransId="{8677C98A-25FC-4FAF-9070-4324A03CCA28}"/>
    <dgm:cxn modelId="{90CB6258-BD94-466B-BA9A-6B481A7E14F8}" type="presOf" srcId="{61CE24A1-0359-45C3-A034-31E415699411}" destId="{BFBA977B-BC0F-4211-931E-4BDC95FE8A07}" srcOrd="1" destOrd="0" presId="urn:microsoft.com/office/officeart/2005/8/layout/list1"/>
    <dgm:cxn modelId="{9518EE7B-5198-4476-BC67-8DA1C1384B59}" type="presOf" srcId="{8472170F-9ECD-4019-8D43-D23A19929F69}" destId="{5561BC02-6FE1-4A7A-9303-51BF6E448E3C}" srcOrd="0" destOrd="0" presId="urn:microsoft.com/office/officeart/2005/8/layout/list1"/>
    <dgm:cxn modelId="{D03BFB7C-F8E0-41F5-AEFA-4334B8EE3599}" srcId="{8472170F-9ECD-4019-8D43-D23A19929F69}" destId="{D5911D8C-CEF5-4CA7-AA50-9E2FDF6F4C5E}" srcOrd="4" destOrd="0" parTransId="{AB71901E-C326-4EF1-8CAB-FE114F18A921}" sibTransId="{1C9E682E-C14B-462D-A063-2487C273769E}"/>
    <dgm:cxn modelId="{B1D2809C-0D69-47C2-9530-1ACEEE57408F}" srcId="{8472170F-9ECD-4019-8D43-D23A19929F69}" destId="{8F13149D-C1B2-4F9B-9A79-37040D1D844F}" srcOrd="2" destOrd="0" parTransId="{D0B8DF2C-5BC8-4904-B769-B74CE411CDC9}" sibTransId="{2C133F2D-4D08-4E87-A9DE-15AB5DA1329A}"/>
    <dgm:cxn modelId="{CB16CCAA-D54B-4AFC-88C0-CFBA350BADFA}" type="presOf" srcId="{8F13149D-C1B2-4F9B-9A79-37040D1D844F}" destId="{690296B8-1E3F-4581-A1EF-EF3464999276}" srcOrd="1" destOrd="0" presId="urn:microsoft.com/office/officeart/2005/8/layout/list1"/>
    <dgm:cxn modelId="{B17CF2AE-B800-44A5-AF85-80D68D7CFB56}" srcId="{8472170F-9ECD-4019-8D43-D23A19929F69}" destId="{D911EC29-E156-4BA0-AC31-B4D4892E5AB1}" srcOrd="3" destOrd="0" parTransId="{6519AA04-5A5C-4A2E-89A4-2BE4E036EB62}" sibTransId="{D6C8E6B8-B0F2-45B6-8539-DFCB5BA24D34}"/>
    <dgm:cxn modelId="{C4DCDEC2-1325-4B79-AC38-F92C158C7B87}" type="presOf" srcId="{61CE24A1-0359-45C3-A034-31E415699411}" destId="{B768DCC7-1885-443D-9233-39FE999FF80C}" srcOrd="0" destOrd="0" presId="urn:microsoft.com/office/officeart/2005/8/layout/list1"/>
    <dgm:cxn modelId="{B496CEC3-DF47-4B8F-ABFB-2D711D2B039B}" type="presOf" srcId="{33885D6A-3D76-428B-BF9C-509D12218413}" destId="{5A2F8A85-346A-4DE6-B2B6-52D16A34107A}" srcOrd="1" destOrd="0" presId="urn:microsoft.com/office/officeart/2005/8/layout/list1"/>
    <dgm:cxn modelId="{270E88CB-AA16-4AD6-8E95-F008C1F02143}" srcId="{8472170F-9ECD-4019-8D43-D23A19929F69}" destId="{6F8509A2-F5AB-4659-8C43-56AA28D5FC58}" srcOrd="1" destOrd="0" parTransId="{F4D1B389-E448-4AF7-A511-78F68BFBE9C6}" sibTransId="{79DD647A-6B25-43C6-B1D2-F19E49BC1F82}"/>
    <dgm:cxn modelId="{0D4CC1CF-2DB8-43CA-938B-B67F4C3060C6}" type="presOf" srcId="{8F13149D-C1B2-4F9B-9A79-37040D1D844F}" destId="{7CCB0C21-2D04-45D2-AD75-259735F36469}" srcOrd="0" destOrd="0" presId="urn:microsoft.com/office/officeart/2005/8/layout/list1"/>
    <dgm:cxn modelId="{43338BDA-0D88-440D-8BCC-A3CDFF2C118D}" srcId="{8472170F-9ECD-4019-8D43-D23A19929F69}" destId="{33885D6A-3D76-428B-BF9C-509D12218413}" srcOrd="0" destOrd="0" parTransId="{51B4EE75-3986-4862-AB69-B5072DA1262C}" sibTransId="{367871FF-B320-4C4B-96C5-96932D87E3B0}"/>
    <dgm:cxn modelId="{FE81B31D-DAAB-4407-9FFB-F04A2CD47BE8}" type="presParOf" srcId="{5561BC02-6FE1-4A7A-9303-51BF6E448E3C}" destId="{914F82BB-65BB-466A-834C-B4D85D444B1F}" srcOrd="0" destOrd="0" presId="urn:microsoft.com/office/officeart/2005/8/layout/list1"/>
    <dgm:cxn modelId="{1C556CD8-1AF3-4C91-9929-21B6990A9310}" type="presParOf" srcId="{914F82BB-65BB-466A-834C-B4D85D444B1F}" destId="{6F8DD379-41C6-4D12-987F-F78C7799E103}" srcOrd="0" destOrd="0" presId="urn:microsoft.com/office/officeart/2005/8/layout/list1"/>
    <dgm:cxn modelId="{9CD34A51-BF03-4873-81A4-4B2C1433A1AA}" type="presParOf" srcId="{914F82BB-65BB-466A-834C-B4D85D444B1F}" destId="{5A2F8A85-346A-4DE6-B2B6-52D16A34107A}" srcOrd="1" destOrd="0" presId="urn:microsoft.com/office/officeart/2005/8/layout/list1"/>
    <dgm:cxn modelId="{F45AD81C-5F55-4708-9106-CF8C63C2CAEC}" type="presParOf" srcId="{5561BC02-6FE1-4A7A-9303-51BF6E448E3C}" destId="{CEB26882-0C82-40F2-88F2-707AC5FE85DD}" srcOrd="1" destOrd="0" presId="urn:microsoft.com/office/officeart/2005/8/layout/list1"/>
    <dgm:cxn modelId="{8763EA50-0A3B-4F89-B1F6-3EE38B9083BE}" type="presParOf" srcId="{5561BC02-6FE1-4A7A-9303-51BF6E448E3C}" destId="{AFBFD15C-B094-4F33-A4DB-75EAEC8001E5}" srcOrd="2" destOrd="0" presId="urn:microsoft.com/office/officeart/2005/8/layout/list1"/>
    <dgm:cxn modelId="{E0547765-885C-4E63-84CE-9EBB90ED30D5}" type="presParOf" srcId="{5561BC02-6FE1-4A7A-9303-51BF6E448E3C}" destId="{CDD088DA-5ED4-47A6-AF27-B8E61E410064}" srcOrd="3" destOrd="0" presId="urn:microsoft.com/office/officeart/2005/8/layout/list1"/>
    <dgm:cxn modelId="{6475516B-780D-46BA-AAF2-A1E9F8E96998}" type="presParOf" srcId="{5561BC02-6FE1-4A7A-9303-51BF6E448E3C}" destId="{57B26632-8C86-493E-A06C-E0E7BF02CCE2}" srcOrd="4" destOrd="0" presId="urn:microsoft.com/office/officeart/2005/8/layout/list1"/>
    <dgm:cxn modelId="{CC52E3EC-293C-4C52-9EBC-3C8B52FE8B7F}" type="presParOf" srcId="{57B26632-8C86-493E-A06C-E0E7BF02CCE2}" destId="{23E776B7-EACB-4CA8-990A-6AACAADA815C}" srcOrd="0" destOrd="0" presId="urn:microsoft.com/office/officeart/2005/8/layout/list1"/>
    <dgm:cxn modelId="{DC41C5B8-9145-4160-BC2B-229F038AD799}" type="presParOf" srcId="{57B26632-8C86-493E-A06C-E0E7BF02CCE2}" destId="{18DAA9EA-FC14-42EA-BF1E-A5607F8EE292}" srcOrd="1" destOrd="0" presId="urn:microsoft.com/office/officeart/2005/8/layout/list1"/>
    <dgm:cxn modelId="{671F41BE-0E26-4A52-BCCC-35EC3F822E1A}" type="presParOf" srcId="{5561BC02-6FE1-4A7A-9303-51BF6E448E3C}" destId="{828FC096-89A7-4767-82B7-B4ED4FEFD5F9}" srcOrd="5" destOrd="0" presId="urn:microsoft.com/office/officeart/2005/8/layout/list1"/>
    <dgm:cxn modelId="{9A605C04-A08E-4C3C-A184-31DAF310285D}" type="presParOf" srcId="{5561BC02-6FE1-4A7A-9303-51BF6E448E3C}" destId="{48E494FF-A35B-4502-9CA4-1A179680C8E6}" srcOrd="6" destOrd="0" presId="urn:microsoft.com/office/officeart/2005/8/layout/list1"/>
    <dgm:cxn modelId="{DBE83E89-D0D6-48C9-B7E2-FB0638A3F0E1}" type="presParOf" srcId="{5561BC02-6FE1-4A7A-9303-51BF6E448E3C}" destId="{079220C3-6248-483A-86A7-FE23092A14AA}" srcOrd="7" destOrd="0" presId="urn:microsoft.com/office/officeart/2005/8/layout/list1"/>
    <dgm:cxn modelId="{6D156E31-1336-4D9A-8994-1C60EC04B98B}" type="presParOf" srcId="{5561BC02-6FE1-4A7A-9303-51BF6E448E3C}" destId="{9C1B134B-5331-4601-BAC6-686BF9B3B667}" srcOrd="8" destOrd="0" presId="urn:microsoft.com/office/officeart/2005/8/layout/list1"/>
    <dgm:cxn modelId="{771018D1-9478-494A-A85C-301DFB8C9AF5}" type="presParOf" srcId="{9C1B134B-5331-4601-BAC6-686BF9B3B667}" destId="{7CCB0C21-2D04-45D2-AD75-259735F36469}" srcOrd="0" destOrd="0" presId="urn:microsoft.com/office/officeart/2005/8/layout/list1"/>
    <dgm:cxn modelId="{C8EFCB73-E51D-443D-A849-4440FEB79B30}" type="presParOf" srcId="{9C1B134B-5331-4601-BAC6-686BF9B3B667}" destId="{690296B8-1E3F-4581-A1EF-EF3464999276}" srcOrd="1" destOrd="0" presId="urn:microsoft.com/office/officeart/2005/8/layout/list1"/>
    <dgm:cxn modelId="{6BC8B889-317A-4CCB-8E86-A98D19620839}" type="presParOf" srcId="{5561BC02-6FE1-4A7A-9303-51BF6E448E3C}" destId="{34C26E48-93E1-4BA1-8BF5-D2CEE73C7F32}" srcOrd="9" destOrd="0" presId="urn:microsoft.com/office/officeart/2005/8/layout/list1"/>
    <dgm:cxn modelId="{7D28315A-7D94-4448-9046-46667C2DAB53}" type="presParOf" srcId="{5561BC02-6FE1-4A7A-9303-51BF6E448E3C}" destId="{81D3CFB8-9DDE-4D26-9653-27D5EACEE0C2}" srcOrd="10" destOrd="0" presId="urn:microsoft.com/office/officeart/2005/8/layout/list1"/>
    <dgm:cxn modelId="{63FA4BF4-86DA-43C4-8B60-363D8AF3E0CC}" type="presParOf" srcId="{5561BC02-6FE1-4A7A-9303-51BF6E448E3C}" destId="{B3A5F016-4E8A-4013-A49F-F4018C64B6DE}" srcOrd="11" destOrd="0" presId="urn:microsoft.com/office/officeart/2005/8/layout/list1"/>
    <dgm:cxn modelId="{D0EF9606-55CA-4E28-9A30-7437F3207E90}" type="presParOf" srcId="{5561BC02-6FE1-4A7A-9303-51BF6E448E3C}" destId="{5E2A845C-28F0-48BC-872F-5F819CBF1065}" srcOrd="12" destOrd="0" presId="urn:microsoft.com/office/officeart/2005/8/layout/list1"/>
    <dgm:cxn modelId="{A5E99DA4-68EA-44E4-B764-B97BEDD5738A}" type="presParOf" srcId="{5E2A845C-28F0-48BC-872F-5F819CBF1065}" destId="{AA30E46E-E6B1-4DF5-AC3F-C0096E9BEB04}" srcOrd="0" destOrd="0" presId="urn:microsoft.com/office/officeart/2005/8/layout/list1"/>
    <dgm:cxn modelId="{C0BCA822-6CEF-4148-A27B-1B01DC5FACB4}" type="presParOf" srcId="{5E2A845C-28F0-48BC-872F-5F819CBF1065}" destId="{FE50AEA2-D74B-42E2-8DBE-7CEB19318B1E}" srcOrd="1" destOrd="0" presId="urn:microsoft.com/office/officeart/2005/8/layout/list1"/>
    <dgm:cxn modelId="{691BBF28-6FDA-40BD-BA6A-FF9D01270F2F}" type="presParOf" srcId="{5561BC02-6FE1-4A7A-9303-51BF6E448E3C}" destId="{4922D2AD-3B49-4E3E-9C34-A9BF6B0C47F0}" srcOrd="13" destOrd="0" presId="urn:microsoft.com/office/officeart/2005/8/layout/list1"/>
    <dgm:cxn modelId="{DE16ECF8-14CE-489B-908C-200A3A19CBE3}" type="presParOf" srcId="{5561BC02-6FE1-4A7A-9303-51BF6E448E3C}" destId="{2F05900A-01B0-458C-8E59-E39F3F6F18C6}" srcOrd="14" destOrd="0" presId="urn:microsoft.com/office/officeart/2005/8/layout/list1"/>
    <dgm:cxn modelId="{A8324615-7947-44EA-AEC5-C1567AACB34E}" type="presParOf" srcId="{5561BC02-6FE1-4A7A-9303-51BF6E448E3C}" destId="{7246E3AB-7221-48C2-A833-7FD271527E2D}" srcOrd="15" destOrd="0" presId="urn:microsoft.com/office/officeart/2005/8/layout/list1"/>
    <dgm:cxn modelId="{689A5812-1C5A-48AD-85DC-96E46E73B082}" type="presParOf" srcId="{5561BC02-6FE1-4A7A-9303-51BF6E448E3C}" destId="{A519C936-C356-4104-A0B4-E785CF5BD208}" srcOrd="16" destOrd="0" presId="urn:microsoft.com/office/officeart/2005/8/layout/list1"/>
    <dgm:cxn modelId="{A1B92625-3230-48C9-9AAF-45C28B0CFF13}" type="presParOf" srcId="{A519C936-C356-4104-A0B4-E785CF5BD208}" destId="{16CCDCAD-6093-43B4-A9B4-F466744F9534}" srcOrd="0" destOrd="0" presId="urn:microsoft.com/office/officeart/2005/8/layout/list1"/>
    <dgm:cxn modelId="{7BEF6222-4250-494C-B8EF-0AD4E61787CB}" type="presParOf" srcId="{A519C936-C356-4104-A0B4-E785CF5BD208}" destId="{34D16BE9-9876-4756-A58B-720866075D48}" srcOrd="1" destOrd="0" presId="urn:microsoft.com/office/officeart/2005/8/layout/list1"/>
    <dgm:cxn modelId="{A23008AD-FF07-4D97-83C1-08BC3A0E2B66}" type="presParOf" srcId="{5561BC02-6FE1-4A7A-9303-51BF6E448E3C}" destId="{377694BE-6FB6-45F5-AFAF-928058F29BC1}" srcOrd="17" destOrd="0" presId="urn:microsoft.com/office/officeart/2005/8/layout/list1"/>
    <dgm:cxn modelId="{B6D4B50C-4BD1-400D-B78A-0B98D44CACB0}" type="presParOf" srcId="{5561BC02-6FE1-4A7A-9303-51BF6E448E3C}" destId="{420E75EC-1D55-4298-8557-A3A1F3CC671F}" srcOrd="18" destOrd="0" presId="urn:microsoft.com/office/officeart/2005/8/layout/list1"/>
    <dgm:cxn modelId="{BF76C221-3594-4412-BDD7-26CF7D903DA2}" type="presParOf" srcId="{5561BC02-6FE1-4A7A-9303-51BF6E448E3C}" destId="{B6BE42C4-3244-476F-8044-A1B7445FE0DF}" srcOrd="19" destOrd="0" presId="urn:microsoft.com/office/officeart/2005/8/layout/list1"/>
    <dgm:cxn modelId="{01193BBC-1C70-4218-96E8-8D9570B86DFB}" type="presParOf" srcId="{5561BC02-6FE1-4A7A-9303-51BF6E448E3C}" destId="{8ABC20BA-ED76-4557-A578-638047297BA1}" srcOrd="20" destOrd="0" presId="urn:microsoft.com/office/officeart/2005/8/layout/list1"/>
    <dgm:cxn modelId="{1DEF3BD9-0036-4AF3-949E-58326CC29C82}" type="presParOf" srcId="{8ABC20BA-ED76-4557-A578-638047297BA1}" destId="{B768DCC7-1885-443D-9233-39FE999FF80C}" srcOrd="0" destOrd="0" presId="urn:microsoft.com/office/officeart/2005/8/layout/list1"/>
    <dgm:cxn modelId="{C447C215-EF45-436E-AFCB-CBDFA04641B2}" type="presParOf" srcId="{8ABC20BA-ED76-4557-A578-638047297BA1}" destId="{BFBA977B-BC0F-4211-931E-4BDC95FE8A07}" srcOrd="1" destOrd="0" presId="urn:microsoft.com/office/officeart/2005/8/layout/list1"/>
    <dgm:cxn modelId="{91301685-FB73-4946-9167-3FE126CFB2DD}" type="presParOf" srcId="{5561BC02-6FE1-4A7A-9303-51BF6E448E3C}" destId="{461713A0-7829-4BB1-8769-7A52207946F4}" srcOrd="21" destOrd="0" presId="urn:microsoft.com/office/officeart/2005/8/layout/list1"/>
    <dgm:cxn modelId="{19AA8625-86A5-4210-ADE6-001CB60C152F}" type="presParOf" srcId="{5561BC02-6FE1-4A7A-9303-51BF6E448E3C}" destId="{CFD3A6AE-4F59-45B3-858E-2044E72352DF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E5BA35-F5CA-4CAC-BDC7-19D0CCC44438}">
      <dsp:nvSpPr>
        <dsp:cNvPr id="0" name=""/>
        <dsp:cNvSpPr/>
      </dsp:nvSpPr>
      <dsp:spPr>
        <a:xfrm>
          <a:off x="0" y="277231"/>
          <a:ext cx="3672408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6D5C01-26E3-41C4-94AD-D260505785E6}">
      <dsp:nvSpPr>
        <dsp:cNvPr id="0" name=""/>
        <dsp:cNvSpPr/>
      </dsp:nvSpPr>
      <dsp:spPr>
        <a:xfrm>
          <a:off x="183620" y="26311"/>
          <a:ext cx="2879476" cy="5018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7166" tIns="0" rIns="97166" bIns="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i="0" u="none" kern="1200" dirty="0">
              <a:latin typeface="+mn-lt"/>
              <a:ea typeface="Corbel"/>
              <a:cs typeface="Corbel"/>
              <a:sym typeface="Corbel"/>
            </a:rPr>
            <a:t>Too many</a:t>
          </a:r>
          <a:endParaRPr lang="en-GB" sz="2000" kern="1200" dirty="0">
            <a:latin typeface="+mn-lt"/>
          </a:endParaRPr>
        </a:p>
      </dsp:txBody>
      <dsp:txXfrm>
        <a:off x="208118" y="50809"/>
        <a:ext cx="2830480" cy="452844"/>
      </dsp:txXfrm>
    </dsp:sp>
    <dsp:sp modelId="{B6112CE1-FE8D-4882-8E78-D814352E92F9}">
      <dsp:nvSpPr>
        <dsp:cNvPr id="0" name=""/>
        <dsp:cNvSpPr/>
      </dsp:nvSpPr>
      <dsp:spPr>
        <a:xfrm>
          <a:off x="0" y="1048351"/>
          <a:ext cx="3672408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47B514-CA36-4B6C-A05B-913A55BA01FE}">
      <dsp:nvSpPr>
        <dsp:cNvPr id="0" name=""/>
        <dsp:cNvSpPr/>
      </dsp:nvSpPr>
      <dsp:spPr>
        <a:xfrm>
          <a:off x="183620" y="797431"/>
          <a:ext cx="2849347" cy="5018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3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7166" tIns="0" rIns="97166" bIns="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i="0" u="none" kern="1200" dirty="0">
              <a:latin typeface="+mn-lt"/>
              <a:ea typeface="Corbel"/>
              <a:cs typeface="Corbel"/>
              <a:sym typeface="Corbel"/>
            </a:rPr>
            <a:t>Regimen too complex</a:t>
          </a:r>
          <a:endParaRPr lang="en-GB" sz="2000" kern="1200" dirty="0">
            <a:latin typeface="+mn-lt"/>
          </a:endParaRPr>
        </a:p>
      </dsp:txBody>
      <dsp:txXfrm>
        <a:off x="208118" y="821929"/>
        <a:ext cx="2800351" cy="452844"/>
      </dsp:txXfrm>
    </dsp:sp>
    <dsp:sp modelId="{83B73FD9-B483-4E97-850A-698562BF3337}">
      <dsp:nvSpPr>
        <dsp:cNvPr id="0" name=""/>
        <dsp:cNvSpPr/>
      </dsp:nvSpPr>
      <dsp:spPr>
        <a:xfrm>
          <a:off x="0" y="1819472"/>
          <a:ext cx="3672408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869068-D7AC-4C7C-940D-F9C9BA8B9C82}">
      <dsp:nvSpPr>
        <dsp:cNvPr id="0" name=""/>
        <dsp:cNvSpPr/>
      </dsp:nvSpPr>
      <dsp:spPr>
        <a:xfrm>
          <a:off x="183620" y="1568551"/>
          <a:ext cx="2877085" cy="5018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4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7166" tIns="0" rIns="97166" bIns="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i="0" u="none" kern="1200" dirty="0">
              <a:latin typeface="+mn-lt"/>
              <a:ea typeface="Corbel"/>
              <a:cs typeface="Corbel"/>
              <a:sym typeface="Corbel"/>
            </a:rPr>
            <a:t>Too expensive</a:t>
          </a:r>
          <a:endParaRPr lang="en-GB" sz="2000" kern="1200" dirty="0">
            <a:latin typeface="+mn-lt"/>
          </a:endParaRPr>
        </a:p>
      </dsp:txBody>
      <dsp:txXfrm>
        <a:off x="208118" y="1593049"/>
        <a:ext cx="2828089" cy="452844"/>
      </dsp:txXfrm>
    </dsp:sp>
    <dsp:sp modelId="{7D781DF2-6A12-41E8-8B21-D8693415DF00}">
      <dsp:nvSpPr>
        <dsp:cNvPr id="0" name=""/>
        <dsp:cNvSpPr/>
      </dsp:nvSpPr>
      <dsp:spPr>
        <a:xfrm>
          <a:off x="0" y="2590592"/>
          <a:ext cx="3672408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F8A06B-91AC-44FE-A757-AD0D3BF8E830}">
      <dsp:nvSpPr>
        <dsp:cNvPr id="0" name=""/>
        <dsp:cNvSpPr/>
      </dsp:nvSpPr>
      <dsp:spPr>
        <a:xfrm>
          <a:off x="183620" y="2339672"/>
          <a:ext cx="2821661" cy="50184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5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7166" tIns="0" rIns="97166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+mn-lt"/>
            </a:rPr>
            <a:t>Side effects</a:t>
          </a:r>
        </a:p>
      </dsp:txBody>
      <dsp:txXfrm>
        <a:off x="208118" y="2364170"/>
        <a:ext cx="2772665" cy="452844"/>
      </dsp:txXfrm>
    </dsp:sp>
    <dsp:sp modelId="{6968DE92-F539-4FD2-AF4C-D62B47CB6FFD}">
      <dsp:nvSpPr>
        <dsp:cNvPr id="0" name=""/>
        <dsp:cNvSpPr/>
      </dsp:nvSpPr>
      <dsp:spPr>
        <a:xfrm>
          <a:off x="0" y="3361712"/>
          <a:ext cx="3672408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DF69F8-45A3-4762-B102-BA5320310553}">
      <dsp:nvSpPr>
        <dsp:cNvPr id="0" name=""/>
        <dsp:cNvSpPr/>
      </dsp:nvSpPr>
      <dsp:spPr>
        <a:xfrm>
          <a:off x="183620" y="3110792"/>
          <a:ext cx="2766237" cy="50184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6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7166" tIns="0" rIns="97166" bIns="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i="0" u="none" kern="1200" dirty="0">
              <a:latin typeface="+mn-lt"/>
              <a:ea typeface="Corbel"/>
              <a:cs typeface="Corbel"/>
              <a:sym typeface="Corbel"/>
            </a:rPr>
            <a:t>Time consuming instillation</a:t>
          </a:r>
          <a:endParaRPr lang="en-GB" sz="2000" kern="1200" dirty="0">
            <a:latin typeface="+mn-lt"/>
          </a:endParaRPr>
        </a:p>
      </dsp:txBody>
      <dsp:txXfrm>
        <a:off x="208118" y="3135290"/>
        <a:ext cx="2717241" cy="4528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BFD15C-B094-4F33-A4DB-75EAEC8001E5}">
      <dsp:nvSpPr>
        <dsp:cNvPr id="0" name=""/>
        <dsp:cNvSpPr/>
      </dsp:nvSpPr>
      <dsp:spPr>
        <a:xfrm>
          <a:off x="0" y="298323"/>
          <a:ext cx="3888432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2F8A85-346A-4DE6-B2B6-52D16A34107A}">
      <dsp:nvSpPr>
        <dsp:cNvPr id="0" name=""/>
        <dsp:cNvSpPr/>
      </dsp:nvSpPr>
      <dsp:spPr>
        <a:xfrm>
          <a:off x="194421" y="62163"/>
          <a:ext cx="2847055" cy="4723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81" tIns="0" rIns="102881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Age (young)</a:t>
          </a:r>
        </a:p>
      </dsp:txBody>
      <dsp:txXfrm>
        <a:off x="217478" y="85220"/>
        <a:ext cx="2800941" cy="426206"/>
      </dsp:txXfrm>
    </dsp:sp>
    <dsp:sp modelId="{48E494FF-A35B-4502-9CA4-1A179680C8E6}">
      <dsp:nvSpPr>
        <dsp:cNvPr id="0" name=""/>
        <dsp:cNvSpPr/>
      </dsp:nvSpPr>
      <dsp:spPr>
        <a:xfrm>
          <a:off x="0" y="1024083"/>
          <a:ext cx="3888432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DAA9EA-FC14-42EA-BF1E-A5607F8EE292}">
      <dsp:nvSpPr>
        <dsp:cNvPr id="0" name=""/>
        <dsp:cNvSpPr/>
      </dsp:nvSpPr>
      <dsp:spPr>
        <a:xfrm>
          <a:off x="194421" y="787923"/>
          <a:ext cx="2888156" cy="47232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3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81" tIns="0" rIns="102881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Male </a:t>
          </a:r>
        </a:p>
      </dsp:txBody>
      <dsp:txXfrm>
        <a:off x="217478" y="810980"/>
        <a:ext cx="2842042" cy="426206"/>
      </dsp:txXfrm>
    </dsp:sp>
    <dsp:sp modelId="{81D3CFB8-9DDE-4D26-9653-27D5EACEE0C2}">
      <dsp:nvSpPr>
        <dsp:cNvPr id="0" name=""/>
        <dsp:cNvSpPr/>
      </dsp:nvSpPr>
      <dsp:spPr>
        <a:xfrm>
          <a:off x="0" y="1749843"/>
          <a:ext cx="3888432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0296B8-1E3F-4581-A1EF-EF3464999276}">
      <dsp:nvSpPr>
        <dsp:cNvPr id="0" name=""/>
        <dsp:cNvSpPr/>
      </dsp:nvSpPr>
      <dsp:spPr>
        <a:xfrm>
          <a:off x="194421" y="1513683"/>
          <a:ext cx="2957891" cy="47232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4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81" tIns="0" rIns="102881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Do not understand disease</a:t>
          </a:r>
        </a:p>
      </dsp:txBody>
      <dsp:txXfrm>
        <a:off x="217478" y="1536740"/>
        <a:ext cx="2911777" cy="426206"/>
      </dsp:txXfrm>
    </dsp:sp>
    <dsp:sp modelId="{2F05900A-01B0-458C-8E59-E39F3F6F18C6}">
      <dsp:nvSpPr>
        <dsp:cNvPr id="0" name=""/>
        <dsp:cNvSpPr/>
      </dsp:nvSpPr>
      <dsp:spPr>
        <a:xfrm>
          <a:off x="0" y="2475603"/>
          <a:ext cx="3888432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50AEA2-D74B-42E2-8DBE-7CEB19318B1E}">
      <dsp:nvSpPr>
        <dsp:cNvPr id="0" name=""/>
        <dsp:cNvSpPr/>
      </dsp:nvSpPr>
      <dsp:spPr>
        <a:xfrm>
          <a:off x="194421" y="2239443"/>
          <a:ext cx="2957891" cy="47232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5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81" tIns="0" rIns="102881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Co-existing illnesses </a:t>
          </a:r>
        </a:p>
      </dsp:txBody>
      <dsp:txXfrm>
        <a:off x="217478" y="2262500"/>
        <a:ext cx="2911777" cy="426206"/>
      </dsp:txXfrm>
    </dsp:sp>
    <dsp:sp modelId="{420E75EC-1D55-4298-8557-A3A1F3CC671F}">
      <dsp:nvSpPr>
        <dsp:cNvPr id="0" name=""/>
        <dsp:cNvSpPr/>
      </dsp:nvSpPr>
      <dsp:spPr>
        <a:xfrm>
          <a:off x="0" y="3201363"/>
          <a:ext cx="3888432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D16BE9-9876-4756-A58B-720866075D48}">
      <dsp:nvSpPr>
        <dsp:cNvPr id="0" name=""/>
        <dsp:cNvSpPr/>
      </dsp:nvSpPr>
      <dsp:spPr>
        <a:xfrm>
          <a:off x="194421" y="2965203"/>
          <a:ext cx="2985600" cy="47232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6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81" tIns="0" rIns="102881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Work &amp; family commitments</a:t>
          </a:r>
        </a:p>
      </dsp:txBody>
      <dsp:txXfrm>
        <a:off x="217478" y="2988260"/>
        <a:ext cx="2939486" cy="426206"/>
      </dsp:txXfrm>
    </dsp:sp>
    <dsp:sp modelId="{CFD3A6AE-4F59-45B3-858E-2044E72352DF}">
      <dsp:nvSpPr>
        <dsp:cNvPr id="0" name=""/>
        <dsp:cNvSpPr/>
      </dsp:nvSpPr>
      <dsp:spPr>
        <a:xfrm>
          <a:off x="0" y="3927123"/>
          <a:ext cx="3888432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BA977B-BC0F-4211-931E-4BDC95FE8A07}">
      <dsp:nvSpPr>
        <dsp:cNvPr id="0" name=""/>
        <dsp:cNvSpPr/>
      </dsp:nvSpPr>
      <dsp:spPr>
        <a:xfrm>
          <a:off x="194421" y="3690963"/>
          <a:ext cx="3068727" cy="4723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81" tIns="0" rIns="102881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Stage of disease (mild)</a:t>
          </a:r>
        </a:p>
      </dsp:txBody>
      <dsp:txXfrm>
        <a:off x="217478" y="3714020"/>
        <a:ext cx="3022613" cy="426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EAB4E3-96D4-4F1A-9106-F512DB85D47E}" type="datetimeFigureOut">
              <a:rPr lang="en-MY" smtClean="0"/>
              <a:t>11/6/2018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2FFA47-8FD6-4FFF-AC7B-A992154BA9E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02988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cbi.nlm.nih.gov/pubmed/18695095" TargetMode="External"/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White</a:t>
            </a:r>
            <a:r>
              <a:rPr lang="en-GB" baseline="0" dirty="0"/>
              <a:t> coat compliance – means the patient’s adherence rises a week before the consultation and drops quickly afterwards</a:t>
            </a:r>
          </a:p>
          <a:p>
            <a:r>
              <a:rPr lang="en-GB" baseline="0" dirty="0" err="1"/>
              <a:t>Dyscompliance</a:t>
            </a:r>
            <a:r>
              <a:rPr lang="en-GB" baseline="0" dirty="0"/>
              <a:t> – physical problems of a patient like arthritis lead to difficulties in correctly applying a therapy</a:t>
            </a:r>
          </a:p>
          <a:p>
            <a:r>
              <a:rPr lang="en-GB" baseline="0" dirty="0"/>
              <a:t>Alliance – the people around the patient ensure correct application of the medication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791FF2-CBC8-4585-A15E-D41362CC0F9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100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Estimating the rate of progression is invaluable to guide therapeutic decisions and estimate the likelihood of visual impairment during the patient’s lifetime.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Event analyses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All</a:t>
            </a:r>
            <a:r>
              <a:rPr lang="en-GB" baseline="0" dirty="0"/>
              <a:t> visual tests are compared to baseline consisting of two baseline tests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/>
              <a:t>e.g. Glaucoma Change Probability Maps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/>
              <a:t>Trend analyses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/>
              <a:t>Performing linear regression analysis of the MD index or VFI index over time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/>
              <a:t>MD rate of progression is expressed in dB/year and VFI in %/year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791FF2-CBC8-4585-A15E-D41362CC0F9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93799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Establishing a reliable baseline is essential for detection of glaucoma progression.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Functional assessment requires repeated VF tests to overcome the learning effect.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first documentation of a VF defect should be confirmed as soon as possible on at least two additional consecutive exams. 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series of reliable VFs with more than minor fluctuation in mean deviation suggest progression. However, the VF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stable severe glaucoma shows more fluctuation compared with stable mild glaucoma.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791FF2-CBC8-4585-A15E-D41362CC0F9D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713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Canadian Glaucoma Study</a:t>
            </a:r>
            <a:endParaRPr lang="en-GB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663EB0-1028-44FB-919E-98B8700172FF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739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33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0439" y="1650738"/>
            <a:ext cx="7124370" cy="2219691"/>
          </a:xfrm>
        </p:spPr>
        <p:txBody>
          <a:bodyPr anchor="ctr">
            <a:normAutofit/>
          </a:bodyPr>
          <a:lstStyle>
            <a:lvl1pPr algn="l"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0439" y="4134238"/>
            <a:ext cx="712437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2D6C6F45-27CC-43F8-BF95-B58B29C5FA2C}" type="datetime1">
              <a:rPr lang="en-MY" smtClean="0"/>
              <a:t>11/6/2018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329EAAF7-05C4-4063-B450-AE7E7F991D4D}" type="slidenum">
              <a:rPr lang="en-MY" smtClean="0"/>
              <a:t>‹#›</a:t>
            </a:fld>
            <a:endParaRPr lang="en-MY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4809" y="405518"/>
            <a:ext cx="3921724" cy="6044927"/>
          </a:xfrm>
          <a:prstGeom prst="rect">
            <a:avLst/>
          </a:prstGeom>
          <a:scene3d>
            <a:camera prst="perspectiveLef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77404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98EE5-FEE8-493B-8B3C-F0A261922786}" type="datetime1">
              <a:rPr lang="en-MY" smtClean="0"/>
              <a:t>11/6/2018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6302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1EC53-4987-4E70-9A4B-9215346F3D03}" type="datetime1">
              <a:rPr lang="en-MY" smtClean="0"/>
              <a:t>11/6/2018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31142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51F3-D124-4F38-8D01-8D9D7E835936}" type="datetime1">
              <a:rPr lang="en-MY" smtClean="0"/>
              <a:t>11/6/2018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‹#›</a:t>
            </a:fld>
            <a:endParaRPr lang="en-MY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Straight Connector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9126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5E555-8F04-4E14-B1B2-FA3ADFA909E6}" type="datetime1">
              <a:rPr lang="en-MY" smtClean="0"/>
              <a:t>11/6/2018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68437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5794744"/>
            <a:ext cx="12192000" cy="1063256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900" y="4755303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0" y="-34000"/>
            <a:ext cx="12192000" cy="1153573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4" name="Group 13"/>
          <p:cNvGrpSpPr/>
          <p:nvPr/>
        </p:nvGrpSpPr>
        <p:grpSpPr>
          <a:xfrm>
            <a:off x="0" y="1175742"/>
            <a:ext cx="12192000" cy="63125"/>
            <a:chOff x="507492" y="1501519"/>
            <a:chExt cx="8129016" cy="6312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bg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bg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7"/>
          <a:stretch/>
        </p:blipFill>
        <p:spPr>
          <a:xfrm>
            <a:off x="7280949" y="1646490"/>
            <a:ext cx="4469051" cy="3485127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grpSp>
        <p:nvGrpSpPr>
          <p:cNvPr id="13" name="Group 12"/>
          <p:cNvGrpSpPr/>
          <p:nvPr/>
        </p:nvGrpSpPr>
        <p:grpSpPr>
          <a:xfrm rot="10800000">
            <a:off x="0" y="5665489"/>
            <a:ext cx="12192000" cy="63125"/>
            <a:chOff x="507492" y="1501519"/>
            <a:chExt cx="8129016" cy="631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bg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bg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/>
          <p:cNvSpPr/>
          <p:nvPr/>
        </p:nvSpPr>
        <p:spPr>
          <a:xfrm>
            <a:off x="0" y="5794744"/>
            <a:ext cx="12192000" cy="1063256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20" name="Group 19"/>
          <p:cNvGrpSpPr/>
          <p:nvPr/>
        </p:nvGrpSpPr>
        <p:grpSpPr>
          <a:xfrm rot="10800000">
            <a:off x="0" y="5665489"/>
            <a:ext cx="12192000" cy="63125"/>
            <a:chOff x="507492" y="1501519"/>
            <a:chExt cx="8129016" cy="63125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bg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bg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45466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rgbClr val="00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  <a:solidFill>
            <a:schemeClr val="bg2">
              <a:lumMod val="40000"/>
              <a:lumOff val="60000"/>
            </a:schemeClr>
          </a:solidFill>
        </p:grpSpPr>
        <p:grpSp>
          <p:nvGrpSpPr>
            <p:cNvPr id="9" name="Group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  <a:grpFill/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grpFill/>
              <a:ln w="38100" cap="flat">
                <a:solidFill>
                  <a:schemeClr val="bg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grpFill/>
              <a:ln w="12700" cap="flat">
                <a:solidFill>
                  <a:schemeClr val="bg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ctangle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  <a:grpFill/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grpFill/>
              <a:ln w="38100" cap="flat">
                <a:solidFill>
                  <a:schemeClr val="bg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grpFill/>
              <a:ln w="12700" cap="flat">
                <a:solidFill>
                  <a:schemeClr val="bg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2710C-A455-41B4-B9B4-C577FC139E40}" type="datetime1">
              <a:rPr lang="en-MY" smtClean="0"/>
              <a:t>11/6/2018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24792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ECDCD-0E6E-4F37-996B-07E8CF80E49B}" type="datetime1">
              <a:rPr lang="en-MY" smtClean="0"/>
              <a:t>11/6/2018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58056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8F482-5583-4826-AC42-737F3495370F}" type="datetime1">
              <a:rPr lang="en-MY" smtClean="0"/>
              <a:t>11/6/2018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11830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72AC5-0941-4B91-8491-1F8A1335C779}" type="datetime1">
              <a:rPr lang="en-MY" smtClean="0"/>
              <a:t>11/6/2018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4428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E8C89-93D3-4A17-897C-5DF7F76DEB52}" type="datetime1">
              <a:rPr lang="en-MY" smtClean="0"/>
              <a:t>11/6/2018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22943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B8F0E-6113-46FF-8F2F-78178FDB0814}" type="datetime1">
              <a:rPr lang="en-MY" smtClean="0"/>
              <a:t>11/6/2018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95273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6172200"/>
            <a:ext cx="12192000" cy="760936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 userDrawn="1"/>
        </p:nvSpPr>
        <p:spPr>
          <a:xfrm>
            <a:off x="0" y="-34000"/>
            <a:ext cx="12192000" cy="1337603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 baseline="0">
                <a:solidFill>
                  <a:schemeClr val="bg1"/>
                </a:solidFill>
              </a:defRPr>
            </a:lvl1pPr>
          </a:lstStyle>
          <a:p>
            <a:fld id="{6B1DC385-18C8-43F8-A438-B45A2914731F}" type="datetime1">
              <a:rPr lang="en-MY" smtClean="0"/>
              <a:t>11/6/2018</a:t>
            </a:fld>
            <a:endParaRPr lang="en-MY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 baseline="0">
                <a:solidFill>
                  <a:schemeClr val="bg1"/>
                </a:solidFill>
              </a:defRPr>
            </a:lvl1pPr>
          </a:lstStyle>
          <a:p>
            <a:endParaRPr lang="en-MY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329EAAF7-05C4-4063-B450-AE7E7F991D4D}" type="slidenum">
              <a:rPr lang="en-MY" smtClean="0"/>
              <a:pPr/>
              <a:t>‹#›</a:t>
            </a:fld>
            <a:endParaRPr lang="en-MY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1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34000"/>
            <a:ext cx="1245937" cy="163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82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D3E3E-4555-9749-9AD6-C6C699FCFB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Training module CPG management of Glaucoma – </a:t>
            </a:r>
            <a:br>
              <a:rPr lang="en-US" b="1" dirty="0"/>
            </a:br>
            <a:r>
              <a:rPr lang="en-US" b="1" dirty="0" err="1"/>
              <a:t>FOLLOW-Up</a:t>
            </a:r>
            <a:r>
              <a:rPr lang="en-US" b="1" dirty="0"/>
              <a:t> &amp; Monitoring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C703B7-219C-1540-B32E-8351D7CE9F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0439" y="4134238"/>
            <a:ext cx="7124370" cy="1296744"/>
          </a:xfrm>
        </p:spPr>
        <p:txBody>
          <a:bodyPr>
            <a:noAutofit/>
          </a:bodyPr>
          <a:lstStyle/>
          <a:p>
            <a:r>
              <a:rPr lang="it-IT" sz="2800" b="1" dirty="0"/>
              <a:t>Assoc. Prof. Dr Jemaima Che Hamzah</a:t>
            </a:r>
          </a:p>
          <a:p>
            <a:r>
              <a:rPr lang="en-MY" sz="2000" dirty="0"/>
              <a:t>Consultant Ophthalmologist &amp; Head, Department of Ophthalmology</a:t>
            </a:r>
            <a:endParaRPr lang="en-US" sz="2000" dirty="0"/>
          </a:p>
          <a:p>
            <a:r>
              <a:rPr lang="en-US" sz="2000" dirty="0" err="1"/>
              <a:t>Universiti</a:t>
            </a:r>
            <a:r>
              <a:rPr lang="en-US" sz="2000" dirty="0"/>
              <a:t> </a:t>
            </a:r>
            <a:r>
              <a:rPr lang="en-US" sz="2000" dirty="0" err="1"/>
              <a:t>Kebangsaan</a:t>
            </a:r>
            <a:r>
              <a:rPr lang="en-US" sz="2000" dirty="0"/>
              <a:t> Malaysia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9AC0AC-312E-47C1-BEAF-3CA0E948C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42060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Recommended Follow-up Schedule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4772000"/>
              </p:ext>
            </p:extLst>
          </p:nvPr>
        </p:nvGraphicFramePr>
        <p:xfrm>
          <a:off x="1104898" y="1435020"/>
          <a:ext cx="10823866" cy="50301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9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308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840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7582">
                <a:tc>
                  <a:txBody>
                    <a:bodyPr/>
                    <a:lstStyle/>
                    <a:p>
                      <a:r>
                        <a:rPr lang="en-GB" sz="2000" dirty="0"/>
                        <a:t>Condition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2000" dirty="0"/>
                        <a:t>Follow-up schedule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3956">
                <a:tc>
                  <a:txBody>
                    <a:bodyPr/>
                    <a:lstStyle/>
                    <a:p>
                      <a:r>
                        <a:rPr lang="en-GB" sz="2000" u="none" strike="noStrike" kern="1200" baseline="0" dirty="0"/>
                        <a:t>OHT</a:t>
                      </a:r>
                      <a:endParaRPr lang="en-GB" sz="2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000" u="none" strike="noStrike" kern="1200" baseline="0" dirty="0"/>
                        <a:t>No evidence on how OHT patients should be monitored &amp; followed-up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000" u="none" strike="noStrike" kern="1200" baseline="0" dirty="0"/>
                        <a:t>Need to be monitored long-term for the development of POAG regardless whether they are being treated or not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000" u="none" strike="noStrike" kern="1200" baseline="0" dirty="0"/>
                        <a:t>Should be based on the risk of conversion to POAG</a:t>
                      </a:r>
                      <a:endParaRPr lang="en-GB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336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u="none" strike="noStrike" kern="1200" baseline="0" dirty="0"/>
                        <a:t>POAG suspect</a:t>
                      </a:r>
                    </a:p>
                    <a:p>
                      <a:endParaRPr lang="en-GB" sz="2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2000" b="1" dirty="0"/>
                        <a:t>Low risk of conversion</a:t>
                      </a:r>
                    </a:p>
                    <a:p>
                      <a:r>
                        <a:rPr lang="en-GB" sz="2000" dirty="0"/>
                        <a:t> - 1 to 2 years </a:t>
                      </a:r>
                    </a:p>
                    <a:p>
                      <a:r>
                        <a:rPr lang="en-GB" sz="2000" b="1" dirty="0"/>
                        <a:t>High risk of conversion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sz="2000" dirty="0"/>
                        <a:t>6 months to 1 year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/>
                        <a:t>Risk of conversion based on age, IOP, CCT, &amp; changes in ONH &amp; VF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/>
                        <a:t>If no change in the parameters after 3 - 5 years, patient can be transferred from active glaucoma care to GO or community optometrist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896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u="none" strike="noStrike" kern="1200" baseline="0" dirty="0"/>
                        <a:t>POAG &amp; PACG</a:t>
                      </a:r>
                      <a:endParaRPr lang="en-GB" sz="2000" dirty="0"/>
                    </a:p>
                    <a:p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/>
                        <a:t>Target IOP achieved </a:t>
                      </a:r>
                    </a:p>
                    <a:p>
                      <a:pPr lvl="0"/>
                      <a:r>
                        <a:rPr lang="en-GB" sz="2000" dirty="0"/>
                        <a:t>Yes : 4 - 6 months </a:t>
                      </a:r>
                    </a:p>
                    <a:p>
                      <a:pPr lvl="0"/>
                      <a:r>
                        <a:rPr lang="en-GB" sz="2000" dirty="0"/>
                        <a:t>No : 1 - 2 months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/>
                        <a:t>Disease progression </a:t>
                      </a:r>
                    </a:p>
                    <a:p>
                      <a:pPr lvl="0"/>
                      <a:r>
                        <a:rPr lang="en-GB" sz="2000" dirty="0"/>
                        <a:t>Yes : 3 - 6 months </a:t>
                      </a:r>
                    </a:p>
                    <a:p>
                      <a:pPr lvl="0"/>
                      <a:r>
                        <a:rPr lang="en-GB" sz="2000" dirty="0"/>
                        <a:t>No : 6 - 12 months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85490B-5D06-4FCF-BF9C-5C418F16D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10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24122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Recommended Ocular Investigations </a:t>
            </a:r>
            <a:br>
              <a:rPr lang="en-GB" b="1" dirty="0"/>
            </a:br>
            <a:r>
              <a:rPr lang="en-GB" b="1" dirty="0"/>
              <a:t>during Follow-up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2036726"/>
              </p:ext>
            </p:extLst>
          </p:nvPr>
        </p:nvGraphicFramePr>
        <p:xfrm>
          <a:off x="1104901" y="1600200"/>
          <a:ext cx="9980680" cy="4535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6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96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961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961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961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859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i="0" u="none" strike="noStrike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Diagnosis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i="0" u="none" strike="noStrike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VF </a:t>
                      </a:r>
                      <a:r>
                        <a:rPr lang="en-GB" sz="2000" b="0" i="0" u="none" strike="noStrike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i="0" u="none" strike="noStrike" kern="1200" baseline="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Gonioscopy</a:t>
                      </a:r>
                      <a:r>
                        <a:rPr lang="en-GB" sz="2000" b="1" i="0" u="none" strike="noStrike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b="0" i="0" u="none" strike="noStrike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i="0" u="none" strike="noStrike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OD imaging </a:t>
                      </a:r>
                      <a:r>
                        <a:rPr lang="en-GB" sz="2000" b="0" i="0" u="none" strike="noStrike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i="0" u="none" strike="noStrike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CCT </a:t>
                      </a:r>
                      <a:endParaRPr lang="en-GB" sz="2000" dirty="0"/>
                    </a:p>
                    <a:p>
                      <a:pPr algn="ctr"/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2517">
                <a:tc>
                  <a:txBody>
                    <a:bodyPr/>
                    <a:lstStyle/>
                    <a:p>
                      <a:r>
                        <a:rPr lang="en-GB" sz="2000" dirty="0"/>
                        <a:t>OHT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When there is evidence of glaucomatous damage, patients should be managed as POAG </a:t>
                      </a:r>
                      <a:endParaRPr lang="en-GB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99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POAG suspect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Monitor similarly to POAG</a:t>
                      </a:r>
                      <a:endParaRPr lang="en-GB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00584">
                <a:tc>
                  <a:txBody>
                    <a:bodyPr/>
                    <a:lstStyle/>
                    <a:p>
                      <a:r>
                        <a:rPr lang="en-GB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POAG	</a:t>
                      </a:r>
                    </a:p>
                    <a:p>
                      <a:r>
                        <a:rPr lang="en-GB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	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Stable</a:t>
                      </a:r>
                      <a:r>
                        <a:rPr lang="en-GB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Yearly</a:t>
                      </a:r>
                    </a:p>
                    <a:p>
                      <a:pPr algn="ctr"/>
                      <a:r>
                        <a:rPr lang="en-GB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Progression</a:t>
                      </a:r>
                      <a:r>
                        <a:rPr lang="en-GB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</a:p>
                    <a:p>
                      <a:pPr algn="ctr"/>
                      <a:r>
                        <a:rPr lang="en-GB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4 - 8 months 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Baseline </a:t>
                      </a:r>
                    </a:p>
                    <a:p>
                      <a:pPr algn="ctr"/>
                      <a:r>
                        <a:rPr lang="en-GB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&amp; when indicated 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Every 1 - 2 years 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Baseline or when indicated 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91738">
                <a:tc>
                  <a:txBody>
                    <a:bodyPr/>
                    <a:lstStyle/>
                    <a:p>
                      <a:r>
                        <a:rPr lang="en-GB" sz="2000" dirty="0"/>
                        <a:t>PACG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Stable</a:t>
                      </a:r>
                      <a:r>
                        <a:rPr lang="en-GB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Yearly</a:t>
                      </a:r>
                    </a:p>
                    <a:p>
                      <a:pPr algn="ctr"/>
                      <a:r>
                        <a:rPr lang="en-GB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Progression</a:t>
                      </a:r>
                      <a:r>
                        <a:rPr lang="en-GB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</a:p>
                    <a:p>
                      <a:pPr algn="ctr"/>
                      <a:r>
                        <a:rPr lang="en-GB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4 - 8 months 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Baseline, post-laser </a:t>
                      </a:r>
                      <a:r>
                        <a:rPr lang="en-GB" sz="20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iridotomy</a:t>
                      </a:r>
                      <a:r>
                        <a:rPr lang="en-GB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r>
                        <a:rPr lang="en-GB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&amp; 3-yearly or when indicated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Every 1 - 2 years </a:t>
                      </a:r>
                      <a:endParaRPr lang="en-GB" sz="2000" dirty="0"/>
                    </a:p>
                    <a:p>
                      <a:pPr algn="ctr"/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Baseline or when indicated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853120-4EFF-4C81-B4C0-8EC6BEA30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11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82366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Progression of Glaucoma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899" y="1600200"/>
            <a:ext cx="9784773" cy="5141168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Adjustment of treatment &amp; target IOP depends on the evaluation of glaucoma progression.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No universally accepted criteria for glaucoma progression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Criteria used to define glaucoma progression usually rely on the worsening of </a:t>
            </a:r>
          </a:p>
          <a:p>
            <a:pPr marL="539750" lvl="1" indent="-276225">
              <a:buFont typeface="Courier New" panose="02070309020205020404" pitchFamily="49" charset="0"/>
              <a:buChar char="o"/>
            </a:pPr>
            <a:r>
              <a:rPr lang="en-GB" sz="2000" dirty="0"/>
              <a:t>functional </a:t>
            </a:r>
          </a:p>
          <a:p>
            <a:pPr marL="539750" lvl="1" indent="-276225">
              <a:buFont typeface="Courier New" panose="02070309020205020404" pitchFamily="49" charset="0"/>
              <a:buChar char="o"/>
            </a:pPr>
            <a:r>
              <a:rPr lang="en-GB" sz="2000" u="sng" dirty="0"/>
              <a:t>+</a:t>
            </a:r>
            <a:r>
              <a:rPr lang="en-GB" sz="2000" dirty="0"/>
              <a:t> structural</a:t>
            </a:r>
          </a:p>
          <a:p>
            <a:r>
              <a:rPr lang="en-GB" sz="2400" dirty="0"/>
              <a:t>Estimating rate of progression (ROP) guides therapeutic decisions &amp; estimate the likelihood of visual impairment during the patient’s lifetime</a:t>
            </a:r>
          </a:p>
          <a:p>
            <a:pPr marL="0" indent="0">
              <a:buNone/>
            </a:pPr>
            <a:r>
              <a:rPr lang="en-GB" sz="1400" dirty="0"/>
              <a:t>15. </a:t>
            </a:r>
            <a:r>
              <a:rPr lang="en-MY" sz="1400" dirty="0"/>
              <a:t>European Glaucoma Society. Terminology and Guidelines for Glaucoma (4th Edition). Savona: </a:t>
            </a:r>
            <a:r>
              <a:rPr lang="en-MY" sz="1400" dirty="0" err="1"/>
              <a:t>Publicomm</a:t>
            </a:r>
            <a:r>
              <a:rPr lang="en-MY" sz="1400" dirty="0"/>
              <a:t>; 2014.</a:t>
            </a:r>
            <a:endParaRPr lang="en-GB" sz="1400" dirty="0"/>
          </a:p>
        </p:txBody>
      </p:sp>
      <p:sp>
        <p:nvSpPr>
          <p:cNvPr id="5" name="Right Brace 4"/>
          <p:cNvSpPr/>
          <p:nvPr/>
        </p:nvSpPr>
        <p:spPr>
          <a:xfrm>
            <a:off x="3287154" y="3795918"/>
            <a:ext cx="468052" cy="679106"/>
          </a:xfrm>
          <a:prstGeom prst="rightBrac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755206" y="3919138"/>
            <a:ext cx="14069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en-GB" sz="2400" dirty="0"/>
              <a:t>damage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C7BC83-6355-4D9C-BA08-273B1BB7F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12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81228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altLang="en-US" b="1" dirty="0">
                <a:cs typeface="Arial" charset="0"/>
              </a:rPr>
              <a:t>Which test is useful in detecting glaucoma progression?</a:t>
            </a:r>
            <a:endParaRPr lang="en-GB" b="1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2828852"/>
              </p:ext>
            </p:extLst>
          </p:nvPr>
        </p:nvGraphicFramePr>
        <p:xfrm>
          <a:off x="1104900" y="1484784"/>
          <a:ext cx="10214263" cy="457200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27882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124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16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119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74100">
                <a:tc>
                  <a:txBody>
                    <a:bodyPr/>
                    <a:lstStyle/>
                    <a:p>
                      <a:pPr indent="0">
                        <a:buFont typeface="Arial" pitchFamily="34" charset="0"/>
                        <a:buNone/>
                      </a:pPr>
                      <a:r>
                        <a:rPr lang="en-CA" sz="2000" kern="1200" baseline="0" dirty="0">
                          <a:solidFill>
                            <a:schemeClr val="bg1"/>
                          </a:solidFill>
                        </a:rPr>
                        <a:t>Study</a:t>
                      </a:r>
                      <a:endParaRPr lang="en-CA" sz="2000" b="1" noProof="0" dirty="0">
                        <a:solidFill>
                          <a:schemeClr val="bg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76242" marR="7624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1" indent="0" algn="ctr">
                        <a:buFont typeface="Arial" pitchFamily="34" charset="0"/>
                        <a:buNone/>
                      </a:pPr>
                      <a:r>
                        <a:rPr lang="en-CA" sz="2000" kern="1200" dirty="0">
                          <a:solidFill>
                            <a:schemeClr val="bg1"/>
                          </a:solidFill>
                        </a:rPr>
                        <a:t>Event measured</a:t>
                      </a:r>
                      <a:endParaRPr lang="en-CA" sz="2000" b="1" noProof="0" dirty="0">
                        <a:solidFill>
                          <a:schemeClr val="bg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76242" marR="7624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Font typeface="Arial" pitchFamily="34" charset="0"/>
                        <a:buNone/>
                      </a:pPr>
                      <a:r>
                        <a:rPr lang="en-CA" sz="2000" kern="1200" baseline="0" dirty="0">
                          <a:solidFill>
                            <a:schemeClr val="bg1"/>
                          </a:solidFill>
                        </a:rPr>
                        <a:t>Endpoints for event</a:t>
                      </a:r>
                    </a:p>
                    <a:p>
                      <a:pPr indent="0" algn="ctr">
                        <a:buFont typeface="Arial" pitchFamily="34" charset="0"/>
                        <a:buNone/>
                      </a:pPr>
                      <a:r>
                        <a:rPr lang="en-CA" sz="2000" kern="1200" baseline="0" dirty="0">
                          <a:solidFill>
                            <a:schemeClr val="bg1"/>
                          </a:solidFill>
                        </a:rPr>
                        <a:t>measured in both</a:t>
                      </a:r>
                    </a:p>
                    <a:p>
                      <a:pPr indent="0" algn="ctr">
                        <a:buFont typeface="Arial" pitchFamily="34" charset="0"/>
                        <a:buNone/>
                      </a:pPr>
                      <a:r>
                        <a:rPr lang="en-CA" sz="2000" kern="1200" baseline="0" dirty="0">
                          <a:solidFill>
                            <a:schemeClr val="bg1"/>
                          </a:solidFill>
                        </a:rPr>
                        <a:t>arms of study</a:t>
                      </a:r>
                      <a:endParaRPr lang="en-CA" sz="2000" b="1" noProof="0" dirty="0">
                        <a:solidFill>
                          <a:schemeClr val="bg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76242" marR="7624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1" indent="0" algn="ctr">
                        <a:buFont typeface="Arial" pitchFamily="34" charset="0"/>
                        <a:buNone/>
                      </a:pPr>
                      <a:r>
                        <a:rPr lang="en-CA" sz="2000" kern="1200" baseline="0" dirty="0">
                          <a:solidFill>
                            <a:schemeClr val="bg1"/>
                          </a:solidFill>
                        </a:rPr>
                        <a:t>Total endpoints, %</a:t>
                      </a:r>
                      <a:endParaRPr lang="en-CA" sz="2000" b="1" noProof="0" dirty="0">
                        <a:solidFill>
                          <a:schemeClr val="bg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76242" marR="76242" marT="0" marB="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24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GB" sz="2000" b="0" i="0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Ocular Hypertension Treatment Study (</a:t>
                      </a:r>
                      <a:r>
                        <a:rPr lang="en-CA" sz="2000" kern="1200" baseline="0" dirty="0"/>
                        <a:t>OHTS)</a:t>
                      </a:r>
                      <a:endParaRPr lang="en-CA" sz="2000" b="1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242" marR="76242" marT="0" marB="0" anchor="ctr"/>
                </a:tc>
                <a:tc>
                  <a:txBody>
                    <a:bodyPr/>
                    <a:lstStyle/>
                    <a:p>
                      <a:pPr marL="0" lvl="1" indent="0" algn="ctr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CA" sz="2000" kern="1200" baseline="0" dirty="0"/>
                        <a:t>Conversion to OAG</a:t>
                      </a:r>
                      <a:endParaRPr lang="en-CA" sz="2000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242" marR="76242" marT="0" marB="0" anchor="ctr"/>
                </a:tc>
                <a:tc>
                  <a:txBody>
                    <a:bodyPr/>
                    <a:lstStyle/>
                    <a:p>
                      <a:pPr marL="0" lvl="1" indent="0" algn="ctr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CA" sz="2000" kern="1200" baseline="0" dirty="0"/>
                        <a:t>ODP</a:t>
                      </a:r>
                    </a:p>
                    <a:p>
                      <a:pPr marL="0" lvl="1" indent="0" algn="ctr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CA" sz="2000" kern="1200" baseline="0" dirty="0"/>
                        <a:t>VFP</a:t>
                      </a:r>
                    </a:p>
                    <a:p>
                      <a:pPr marL="0" lvl="1" indent="0" algn="ctr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CA" sz="2000" kern="1200" baseline="0" dirty="0"/>
                        <a:t>ODP &amp; VFP</a:t>
                      </a:r>
                      <a:endParaRPr lang="en-CA" sz="2000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242" marR="76242" marT="0" marB="0" anchor="ctr"/>
                </a:tc>
                <a:tc>
                  <a:txBody>
                    <a:bodyPr/>
                    <a:lstStyle/>
                    <a:p>
                      <a:pPr marL="0" lvl="1" indent="0" algn="ctr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CA" sz="2000" kern="1200" baseline="0" noProof="0" dirty="0"/>
                        <a:t>55</a:t>
                      </a:r>
                    </a:p>
                    <a:p>
                      <a:pPr marL="0" lvl="1" indent="0" algn="ctr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CA" sz="2000" kern="1200" baseline="0" noProof="0" dirty="0"/>
                        <a:t>35</a:t>
                      </a:r>
                    </a:p>
                    <a:p>
                      <a:pPr marL="0" lvl="1" indent="0" algn="ctr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CA" sz="2000" b="1" kern="1200" baseline="0" noProof="0" dirty="0"/>
                        <a:t>10</a:t>
                      </a:r>
                      <a:endParaRPr lang="en-CA" sz="2000" b="1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242" marR="76242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77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GB" sz="2000" b="0" i="0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European Glaucoma Prevention Study (</a:t>
                      </a:r>
                      <a:r>
                        <a:rPr lang="en-CA" sz="2000" kern="1200" baseline="0" dirty="0"/>
                        <a:t>EGPS)</a:t>
                      </a:r>
                      <a:endParaRPr lang="en-CA" sz="2000" b="1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242" marR="76242" marT="0" marB="0" anchor="ctr"/>
                </a:tc>
                <a:tc>
                  <a:txBody>
                    <a:bodyPr/>
                    <a:lstStyle/>
                    <a:p>
                      <a:pPr marL="0" lvl="1" indent="0" algn="ctr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CA" sz="2000" kern="1200" baseline="0" dirty="0"/>
                        <a:t>Conversion to OAG</a:t>
                      </a:r>
                      <a:endParaRPr lang="en-CA" sz="2000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242" marR="76242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Font typeface="Arial" pitchFamily="34" charset="0"/>
                        <a:buNone/>
                      </a:pPr>
                      <a:r>
                        <a:rPr lang="en-CA" sz="2000" kern="1200" baseline="0" dirty="0"/>
                        <a:t>ODP</a:t>
                      </a:r>
                    </a:p>
                    <a:p>
                      <a:pPr indent="0" algn="ctr">
                        <a:buFont typeface="Arial" pitchFamily="34" charset="0"/>
                        <a:buNone/>
                      </a:pPr>
                      <a:r>
                        <a:rPr lang="en-CA" sz="2000" kern="1200" baseline="0" dirty="0"/>
                        <a:t>VFP</a:t>
                      </a:r>
                      <a:endParaRPr lang="en-CA" sz="2000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242" marR="76242" marT="0" marB="0" anchor="ctr"/>
                </a:tc>
                <a:tc>
                  <a:txBody>
                    <a:bodyPr/>
                    <a:lstStyle/>
                    <a:p>
                      <a:pPr marL="0" lvl="1" indent="0" algn="ctr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CA" sz="2000" kern="1200" baseline="0" dirty="0"/>
                        <a:t>40</a:t>
                      </a:r>
                    </a:p>
                    <a:p>
                      <a:pPr marL="0" lvl="1" indent="0" algn="ctr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CA" sz="2000" kern="1200" baseline="0" noProof="0" dirty="0"/>
                        <a:t>60</a:t>
                      </a:r>
                      <a:endParaRPr lang="en-CA" sz="2000" kern="1200" baseline="0" noProof="0" dirty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242" marR="76242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77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it-IT" sz="2000" b="0" i="0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Collaborative normal tension glaucoma study (</a:t>
                      </a:r>
                      <a:r>
                        <a:rPr lang="en-CA" sz="2000" kern="1200" baseline="0" dirty="0"/>
                        <a:t>CNTGS)</a:t>
                      </a:r>
                      <a:endParaRPr lang="en-CA" sz="2000" b="1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242" marR="76242" marT="0" marB="0" anchor="ctr"/>
                </a:tc>
                <a:tc>
                  <a:txBody>
                    <a:bodyPr/>
                    <a:lstStyle/>
                    <a:p>
                      <a:pPr marL="0" lvl="1" indent="0" algn="ctr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CA" sz="2000" kern="1200" baseline="0" dirty="0"/>
                        <a:t>Progression of OAG</a:t>
                      </a:r>
                      <a:endParaRPr lang="en-CA" sz="2000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242" marR="76242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Font typeface="Arial" pitchFamily="34" charset="0"/>
                        <a:buNone/>
                      </a:pPr>
                      <a:r>
                        <a:rPr lang="en-CA" sz="2000" kern="1200" baseline="0" dirty="0"/>
                        <a:t>ODP</a:t>
                      </a:r>
                    </a:p>
                    <a:p>
                      <a:pPr indent="0" algn="ctr">
                        <a:buFont typeface="Arial" pitchFamily="34" charset="0"/>
                        <a:buNone/>
                      </a:pPr>
                      <a:r>
                        <a:rPr lang="en-CA" sz="2000" kern="1200" baseline="0" dirty="0"/>
                        <a:t>VFP</a:t>
                      </a:r>
                      <a:endParaRPr lang="en-CA" sz="2000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242" marR="76242" marT="0" marB="0" anchor="ctr"/>
                </a:tc>
                <a:tc>
                  <a:txBody>
                    <a:bodyPr/>
                    <a:lstStyle/>
                    <a:p>
                      <a:pPr marL="0" lvl="1" indent="0" algn="ctr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CA" sz="2000" kern="1200" baseline="0" dirty="0"/>
                        <a:t>11</a:t>
                      </a:r>
                    </a:p>
                    <a:p>
                      <a:pPr marL="0" lvl="1" indent="0" algn="ctr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CA" sz="2000" kern="1200" baseline="0" dirty="0"/>
                        <a:t>89</a:t>
                      </a:r>
                      <a:endParaRPr lang="en-CA" sz="2000" kern="1200" baseline="0" noProof="0" dirty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242" marR="76242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24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GB" sz="2000" b="0" i="0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Early Manifest Glaucoma Trial (</a:t>
                      </a:r>
                      <a:r>
                        <a:rPr lang="en-CA" sz="2000" kern="1200" baseline="0" dirty="0"/>
                        <a:t>EMGTS)</a:t>
                      </a:r>
                      <a:endParaRPr lang="en-CA" sz="2000" b="1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242" marR="76242" marT="0" marB="0" anchor="ctr"/>
                </a:tc>
                <a:tc>
                  <a:txBody>
                    <a:bodyPr/>
                    <a:lstStyle/>
                    <a:p>
                      <a:pPr marL="0" lvl="1" indent="0" algn="ctr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CA" sz="2000" kern="1200" baseline="0" dirty="0"/>
                        <a:t>Progression of OAG</a:t>
                      </a:r>
                      <a:endParaRPr lang="en-CA" sz="2000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242" marR="76242" marT="0" marB="0" anchor="ctr"/>
                </a:tc>
                <a:tc>
                  <a:txBody>
                    <a:bodyPr/>
                    <a:lstStyle/>
                    <a:p>
                      <a:pPr marL="0" lvl="1" indent="0" algn="ctr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CA" sz="2000" kern="1200" baseline="0" dirty="0"/>
                        <a:t>ODP</a:t>
                      </a:r>
                    </a:p>
                    <a:p>
                      <a:pPr marL="0" lvl="1" indent="0" algn="ctr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CA" sz="2000" kern="1200" baseline="0" dirty="0"/>
                        <a:t>VFP</a:t>
                      </a:r>
                    </a:p>
                    <a:p>
                      <a:pPr marL="0" lvl="1" indent="0" algn="ctr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CA" sz="2000" kern="1200" baseline="0" dirty="0"/>
                        <a:t>ODP &amp; VFP</a:t>
                      </a:r>
                      <a:endParaRPr lang="en-CA" sz="2000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242" marR="76242" marT="0" marB="0" anchor="ctr"/>
                </a:tc>
                <a:tc>
                  <a:txBody>
                    <a:bodyPr/>
                    <a:lstStyle/>
                    <a:p>
                      <a:pPr marL="0" lvl="1" indent="0" algn="ctr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CA" sz="2000" kern="1200" baseline="0" noProof="0" dirty="0"/>
                        <a:t>1</a:t>
                      </a:r>
                    </a:p>
                    <a:p>
                      <a:pPr marL="0" lvl="1" indent="0" algn="ctr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CA" sz="2000" kern="1200" baseline="0" noProof="0" dirty="0"/>
                        <a:t>86</a:t>
                      </a:r>
                    </a:p>
                    <a:p>
                      <a:pPr marL="0" lvl="1" indent="0" algn="ctr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CA" sz="2000" b="1" kern="1200" baseline="0" noProof="0" dirty="0"/>
                        <a:t>13</a:t>
                      </a:r>
                      <a:endParaRPr lang="en-CA" sz="2000" b="1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242" marR="76242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D8B5C3-E8BA-430D-B6C9-9E6F01B04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13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89427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" r="3" b="3"/>
          <a:stretch/>
        </p:blipFill>
        <p:spPr bwMode="auto">
          <a:xfrm>
            <a:off x="7191306" y="1318957"/>
            <a:ext cx="2996946" cy="5577837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155" y="13855"/>
            <a:ext cx="9975427" cy="124690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4100" b="1" dirty="0"/>
              <a:t>Assessment of Glaucoma Progression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0155" y="1620983"/>
            <a:ext cx="6274317" cy="4602838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en-US" sz="2400" dirty="0"/>
              <a:t>Important to assess structure (ONH &amp; RNFL) &amp; function (VF) in detecting progression</a:t>
            </a:r>
          </a:p>
          <a:p>
            <a:endParaRPr lang="en-US" dirty="0"/>
          </a:p>
          <a:p>
            <a:r>
              <a:rPr lang="en-US" sz="2400" dirty="0"/>
              <a:t>Use of functional test alone may fail to detect progression in eyes with early glaucomatous damage.</a:t>
            </a:r>
          </a:p>
          <a:p>
            <a:endParaRPr lang="en-US" dirty="0"/>
          </a:p>
          <a:p>
            <a:r>
              <a:rPr lang="en-US" sz="2400" dirty="0"/>
              <a:t>Use of structural test alone may fail to detect progression in moderate to severe glaucomatous damage.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BA195A-ABF5-4125-9B45-E1E3D4423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14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14114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Risk Factors for Progression in Established Glaucoma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4899" y="1600200"/>
            <a:ext cx="5282046" cy="4571999"/>
          </a:xfrm>
          <a:ln w="12700" cmpd="sng">
            <a:solidFill>
              <a:schemeClr val="tx1"/>
            </a:solidFill>
          </a:ln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3300" b="1" u="sng" dirty="0"/>
              <a:t>Dependent of IOP</a:t>
            </a:r>
          </a:p>
          <a:p>
            <a:pPr marL="360363" indent="-303213">
              <a:buFont typeface="+mj-lt"/>
              <a:buAutoNum type="arabicPeriod"/>
              <a:tabLst>
                <a:tab pos="360363" algn="l"/>
              </a:tabLst>
            </a:pPr>
            <a:r>
              <a:rPr lang="en-GB" sz="2800" dirty="0"/>
              <a:t>IOP</a:t>
            </a:r>
          </a:p>
          <a:p>
            <a:pPr lvl="1" indent="-325438">
              <a:buFont typeface="Arial" panose="020B0604020202020204" pitchFamily="34" charset="0"/>
              <a:buChar char="•"/>
            </a:pPr>
            <a:r>
              <a:rPr lang="en-GB" sz="2900" dirty="0"/>
              <a:t>Baseline IOP</a:t>
            </a:r>
          </a:p>
          <a:p>
            <a:pPr lvl="1" indent="-325438">
              <a:buFont typeface="Arial" panose="020B0604020202020204" pitchFamily="34" charset="0"/>
              <a:buChar char="•"/>
            </a:pPr>
            <a:r>
              <a:rPr lang="en-GB" sz="2900" dirty="0"/>
              <a:t>Mean &amp; average IOP during follow-up</a:t>
            </a:r>
          </a:p>
          <a:p>
            <a:pPr lvl="1" indent="-325438">
              <a:buFont typeface="Arial" panose="020B0604020202020204" pitchFamily="34" charset="0"/>
              <a:buChar char="•"/>
            </a:pPr>
            <a:r>
              <a:rPr lang="en-GB" sz="2900" dirty="0"/>
              <a:t>Greater IOP fluctuation </a:t>
            </a:r>
          </a:p>
          <a:p>
            <a:pPr marL="900113" lvl="2" indent="-276225">
              <a:buFont typeface="Courier New" panose="02070309020205020404" pitchFamily="49" charset="0"/>
              <a:buChar char="o"/>
              <a:tabLst>
                <a:tab pos="900113" algn="l"/>
              </a:tabLst>
            </a:pPr>
            <a:r>
              <a:rPr lang="en-GB" sz="2600" dirty="0"/>
              <a:t>Risk of progression is </a:t>
            </a:r>
            <a:r>
              <a:rPr lang="en-GB" sz="2600" dirty="0">
                <a:sym typeface="Symbol"/>
              </a:rPr>
              <a:t> </a:t>
            </a:r>
            <a:r>
              <a:rPr lang="en-GB" sz="2600" dirty="0"/>
              <a:t>10% with </a:t>
            </a:r>
          </a:p>
          <a:p>
            <a:pPr marL="623888" lvl="2" indent="0">
              <a:buNone/>
              <a:tabLst>
                <a:tab pos="900113" algn="l"/>
              </a:tabLst>
            </a:pPr>
            <a:r>
              <a:rPr lang="en-GB" sz="2600" dirty="0"/>
              <a:t>  1 mmHg of IOP reduction from baseline </a:t>
            </a:r>
          </a:p>
          <a:p>
            <a:pPr marL="623888" lvl="2" indent="0">
              <a:buNone/>
              <a:tabLst>
                <a:tab pos="900113" algn="l"/>
              </a:tabLst>
            </a:pPr>
            <a:r>
              <a:rPr lang="en-GB" sz="2600" dirty="0"/>
              <a:t>  to the first follow-up visit.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84823" y="1600200"/>
            <a:ext cx="5282046" cy="4571999"/>
          </a:xfrm>
          <a:ln w="12700" cmpd="sng">
            <a:solidFill>
              <a:schemeClr val="tx1"/>
            </a:solidFill>
          </a:ln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3300" b="1" u="sng" dirty="0"/>
              <a:t>Independent of IOP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/>
              <a:t>Older age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/>
              <a:t>Disc haemorrhage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/>
              <a:t>Larger CDR or small optic nerve rim area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/>
              <a:t>Beta-zone parapapillary atrophy (baseline/size)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/>
              <a:t>Thinner CCT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/>
              <a:t>Decreased corneal hysteresis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/>
              <a:t>Lower ocular perfusion pressure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err="1"/>
              <a:t>Pseudoexfoliation</a:t>
            </a:r>
            <a:endParaRPr lang="en-GB" sz="2800" dirty="0"/>
          </a:p>
          <a:p>
            <a:pPr marL="514350" indent="-514350">
              <a:buFont typeface="+mj-lt"/>
              <a:buAutoNum type="arabicPeriod"/>
            </a:pPr>
            <a:r>
              <a:rPr lang="en-GB" sz="2800" dirty="0"/>
              <a:t>Poor adherence with medications </a:t>
            </a:r>
          </a:p>
          <a:p>
            <a:pPr marL="0" indent="0">
              <a:buNone/>
            </a:pPr>
            <a:endParaRPr lang="en-GB" u="sng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466445-20FC-4ADC-8B6E-2930B4E8F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15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21008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close up of a device&#10;&#10;Description generated with high confidence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38" r="-1" b="-1"/>
          <a:stretch/>
        </p:blipFill>
        <p:spPr bwMode="auto">
          <a:xfrm>
            <a:off x="7191307" y="8"/>
            <a:ext cx="3476694" cy="685799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6131" y="96982"/>
            <a:ext cx="4939869" cy="1094509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l">
              <a:lnSpc>
                <a:spcPct val="100000"/>
              </a:lnSpc>
            </a:pPr>
            <a:br>
              <a:rPr lang="en-US" b="1" dirty="0"/>
            </a:br>
            <a:r>
              <a:rPr lang="en-US" sz="4000" b="1" dirty="0"/>
              <a:t>Functional Test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156131" y="1717965"/>
            <a:ext cx="6035175" cy="4505856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indent="0">
              <a:buNone/>
            </a:pPr>
            <a:r>
              <a:rPr lang="en-US" sz="2600" u="sng" dirty="0"/>
              <a:t>Visual Field Assessment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/>
              <a:t>Automated static threshold perimetry or SAP is currently the gold standard for VF assessment.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/>
              <a:t>White-on-white SAP </a:t>
            </a:r>
          </a:p>
          <a:p>
            <a:pPr marL="442913" lvl="1" indent="-263525">
              <a:buFont typeface="Courier New" panose="02070309020205020404" pitchFamily="49" charset="0"/>
              <a:buChar char="o"/>
            </a:pPr>
            <a:r>
              <a:rPr lang="en-US" sz="2200" dirty="0"/>
              <a:t>Best method to monitor glaucomatous progression in patients with evident VF damage</a:t>
            </a:r>
          </a:p>
          <a:p>
            <a:pPr marL="442913" lvl="1" indent="-263525">
              <a:buFont typeface="Courier New" panose="02070309020205020404" pitchFamily="49" charset="0"/>
              <a:buChar char="o"/>
            </a:pPr>
            <a:r>
              <a:rPr lang="en-US" sz="2200" dirty="0"/>
              <a:t>Direct relevance to patient’s QoL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/>
              <a:t>Commonly used strategy - SITA Standard 24-2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lvl="1">
              <a:buFont typeface="Arial" panose="020B0604020202020204" pitchFamily="34" charset="0"/>
              <a:buChar char="•"/>
            </a:pPr>
            <a:endParaRPr lang="en-US" sz="1800" dirty="0"/>
          </a:p>
          <a:p>
            <a:endParaRPr lang="en-US" sz="1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BD5B170-0E67-4899-B570-C331FF461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16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2673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Method to Assess VF Progression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900" y="1600201"/>
            <a:ext cx="9105900" cy="4551218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3000" dirty="0"/>
              <a:t>No standard method to assess progression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3000" dirty="0"/>
              <a:t>Four methods usually used:</a:t>
            </a:r>
            <a:r>
              <a:rPr lang="en-GB" sz="3000" baseline="30000" dirty="0"/>
              <a:t>90</a:t>
            </a:r>
          </a:p>
          <a:p>
            <a:pPr marL="623888" lvl="1" indent="-360363">
              <a:buFont typeface="+mj-lt"/>
              <a:buAutoNum type="arabicPeriod"/>
            </a:pPr>
            <a:r>
              <a:rPr lang="en-GB" sz="2600" dirty="0"/>
              <a:t>Clinical judgment</a:t>
            </a:r>
          </a:p>
          <a:p>
            <a:pPr marL="984250" lvl="2" indent="-360363">
              <a:buFont typeface="Courier New" panose="02070309020205020404" pitchFamily="49" charset="0"/>
              <a:buChar char="o"/>
            </a:pPr>
            <a:r>
              <a:rPr lang="en-GB" sz="2200" dirty="0"/>
              <a:t>Simple observation of a sequential series of VF tests </a:t>
            </a:r>
          </a:p>
          <a:p>
            <a:pPr marL="623888" lvl="1" indent="-360363">
              <a:buFont typeface="+mj-lt"/>
              <a:buAutoNum type="arabicPeriod"/>
            </a:pPr>
            <a:r>
              <a:rPr lang="en-GB" sz="2600" dirty="0"/>
              <a:t>Defect classification systems (AGIS, EMGTS, etc.)</a:t>
            </a:r>
          </a:p>
          <a:p>
            <a:pPr marL="984250" lvl="2" indent="-360363">
              <a:buFont typeface="Courier New" panose="02070309020205020404" pitchFamily="49" charset="0"/>
              <a:buChar char="o"/>
            </a:pPr>
            <a:r>
              <a:rPr lang="en-GB" sz="2200" dirty="0"/>
              <a:t>Usually used in research setting</a:t>
            </a:r>
          </a:p>
          <a:p>
            <a:pPr marL="623888" lvl="1" indent="-360363">
              <a:buFont typeface="+mj-lt"/>
              <a:buAutoNum type="arabicPeriod"/>
            </a:pPr>
            <a:r>
              <a:rPr lang="en-GB" sz="2600" dirty="0"/>
              <a:t>Event analysis (GPA)</a:t>
            </a:r>
          </a:p>
          <a:p>
            <a:pPr marL="900113" lvl="2" indent="-276225" defTabSz="984250">
              <a:buFont typeface="Courier New" panose="02070309020205020404" pitchFamily="49" charset="0"/>
              <a:buChar char="o"/>
            </a:pPr>
            <a:r>
              <a:rPr lang="en-GB" sz="2200" dirty="0"/>
              <a:t>Comparison of a follow-up examination to the baseline VF </a:t>
            </a:r>
          </a:p>
          <a:p>
            <a:pPr marL="623888" lvl="1" indent="-444500">
              <a:buFont typeface="+mj-lt"/>
              <a:buAutoNum type="arabicPeriod"/>
            </a:pPr>
            <a:r>
              <a:rPr lang="en-GB" sz="2600" dirty="0"/>
              <a:t>Trend analysis (VFI)</a:t>
            </a:r>
          </a:p>
          <a:p>
            <a:pPr marL="900113" lvl="2" indent="-276225">
              <a:buFont typeface="Courier New" panose="02070309020205020404" pitchFamily="49" charset="0"/>
              <a:buChar char="o"/>
            </a:pPr>
            <a:r>
              <a:rPr lang="en-GB" sz="2200" dirty="0"/>
              <a:t>Regression analyses to measure rates of change </a:t>
            </a:r>
          </a:p>
          <a:p>
            <a:pPr marL="900113" lvl="2" indent="-276225">
              <a:buFont typeface="Courier New" panose="02070309020205020404" pitchFamily="49" charset="0"/>
              <a:buChar char="o"/>
            </a:pPr>
            <a:endParaRPr lang="en-GB" sz="2200" dirty="0"/>
          </a:p>
          <a:p>
            <a:pPr marL="623888" lvl="2" indent="-444500">
              <a:buNone/>
            </a:pPr>
            <a:r>
              <a:rPr lang="it-IT" sz="1500" dirty="0"/>
              <a:t>90. Brusini P. Prog Brain Res. 2008;173:59-73.</a:t>
            </a:r>
            <a:endParaRPr lang="en-GB" sz="1500" dirty="0"/>
          </a:p>
          <a:p>
            <a:pPr marL="900113" lvl="2" indent="-276225">
              <a:buFont typeface="Courier New" panose="02070309020205020404" pitchFamily="49" charset="0"/>
              <a:buChar char="o"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84F01E-0958-4B36-838B-64399B759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17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00541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</p:spPr>
        <p:txBody>
          <a:bodyPr>
            <a:noAutofit/>
          </a:bodyPr>
          <a:lstStyle/>
          <a:p>
            <a:r>
              <a:rPr lang="en-CA" b="1" dirty="0">
                <a:cs typeface="Arial" charset="0"/>
              </a:rPr>
              <a:t>Advantages/Disadvantages of Event-based vs Trend-based Progression Tools </a:t>
            </a:r>
            <a:endParaRPr lang="en-GB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558497"/>
              </p:ext>
            </p:extLst>
          </p:nvPr>
        </p:nvGraphicFramePr>
        <p:xfrm>
          <a:off x="512618" y="1589968"/>
          <a:ext cx="11194473" cy="512064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2556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335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052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8542">
                <a:tc>
                  <a:txBody>
                    <a:bodyPr/>
                    <a:lstStyle/>
                    <a:p>
                      <a:pPr algn="l"/>
                      <a:r>
                        <a:rPr lang="en-CA" sz="2400" b="1" kern="1200" baseline="0" dirty="0"/>
                        <a:t>Type of progression analysis</a:t>
                      </a:r>
                      <a:endParaRPr lang="en-CA" sz="2400" b="1" noProof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76096" marR="7609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1" indent="0" algn="l">
                        <a:buFont typeface="Arial" pitchFamily="34" charset="0"/>
                        <a:buNone/>
                      </a:pPr>
                      <a:r>
                        <a:rPr lang="en-CA" sz="2400" b="1" kern="1200" baseline="0" dirty="0"/>
                        <a:t>Advantages</a:t>
                      </a:r>
                      <a:endParaRPr lang="en-CA" sz="2400" b="1" noProof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76096" marR="7609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1" indent="0" algn="l">
                        <a:buFont typeface="Arial" pitchFamily="34" charset="0"/>
                        <a:buNone/>
                      </a:pPr>
                      <a:r>
                        <a:rPr lang="en-CA" sz="2400" b="1" kern="1200" baseline="0" dirty="0"/>
                        <a:t>Disadvantages</a:t>
                      </a:r>
                      <a:endParaRPr lang="en-CA" sz="2400" b="1" noProof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76096" marR="7609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5661">
                <a:tc>
                  <a:txBody>
                    <a:bodyPr/>
                    <a:lstStyle/>
                    <a:p>
                      <a:pPr indent="0" algn="l">
                        <a:buFont typeface="Arial" pitchFamily="34" charset="0"/>
                        <a:buNone/>
                      </a:pPr>
                      <a:r>
                        <a:rPr lang="en-CA" sz="2400" kern="1200" baseline="0" dirty="0"/>
                        <a:t>Event analysis</a:t>
                      </a:r>
                      <a:endParaRPr lang="en-CA" sz="2400" b="1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096" marR="76096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4320" indent="-274320" algn="l">
                        <a:buFont typeface="Arial" pitchFamily="34" charset="0"/>
                        <a:buChar char="•"/>
                      </a:pPr>
                      <a:r>
                        <a:rPr lang="en-CA" sz="2400" kern="1200" baseline="0" dirty="0"/>
                        <a:t>Earlier detection of change</a:t>
                      </a:r>
                    </a:p>
                    <a:p>
                      <a:pPr marL="274320" indent="-274320" algn="l">
                        <a:buFont typeface="Arial" pitchFamily="34" charset="0"/>
                        <a:buChar char="•"/>
                      </a:pPr>
                      <a:r>
                        <a:rPr lang="en-CA" sz="2400" kern="1200" baseline="0" dirty="0"/>
                        <a:t>Fewer tests required</a:t>
                      </a:r>
                      <a:endParaRPr lang="en-CA" sz="2400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096" marR="76096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4320" indent="-27432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CA" sz="2400" kern="1200" baseline="0" dirty="0"/>
                        <a:t>Intertest variability may result in change reverting to baseline</a:t>
                      </a:r>
                    </a:p>
                    <a:p>
                      <a:pPr marL="274320" indent="-27432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CA" sz="2400" kern="1200" baseline="0" dirty="0"/>
                        <a:t>No rate of change calculation possible</a:t>
                      </a:r>
                      <a:endParaRPr lang="en-CA" sz="2400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096" marR="76096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1322">
                <a:tc>
                  <a:txBody>
                    <a:bodyPr/>
                    <a:lstStyle/>
                    <a:p>
                      <a:pPr indent="0" algn="l">
                        <a:buFont typeface="Arial" pitchFamily="34" charset="0"/>
                        <a:buNone/>
                      </a:pPr>
                      <a:r>
                        <a:rPr lang="en-CA" sz="2400" kern="1200" baseline="0" dirty="0"/>
                        <a:t>Trend analysis</a:t>
                      </a:r>
                      <a:endParaRPr lang="en-CA" sz="2400" b="1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096" marR="76096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4320" indent="-27432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CA" sz="2400" kern="1200" baseline="0" dirty="0"/>
                        <a:t>Rate of change (&amp; prognosis) possible</a:t>
                      </a:r>
                    </a:p>
                    <a:p>
                      <a:pPr marL="274320" indent="-27432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CA" sz="2400" kern="1200" baseline="0" dirty="0"/>
                        <a:t>Allows clinician to tailor aggressiveness of therapy</a:t>
                      </a:r>
                    </a:p>
                    <a:p>
                      <a:pPr marL="274320" indent="-27432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CA" sz="2400" kern="1200" baseline="0" dirty="0"/>
                        <a:t>More robust in the face of intertest variability</a:t>
                      </a:r>
                      <a:endParaRPr lang="en-CA" sz="2400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096" marR="76096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4320" indent="-27432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CA" sz="2400" kern="1200" baseline="0" dirty="0"/>
                        <a:t>More tests &amp; longer follow-up required</a:t>
                      </a:r>
                    </a:p>
                    <a:p>
                      <a:pPr marL="274320" indent="-27432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CA" sz="2400" kern="1200" baseline="0" dirty="0"/>
                        <a:t>Insensitive to minor changes at specific loci in the VF</a:t>
                      </a:r>
                      <a:endParaRPr lang="en-CA" sz="2400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096" marR="76096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1F66E7-6248-4F52-BD5F-8B8271844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18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8100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Requirement for Determining VF Progression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899" y="1600200"/>
            <a:ext cx="10699174" cy="457200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800" dirty="0"/>
              <a:t>Determined by the:</a:t>
            </a:r>
            <a:r>
              <a:rPr lang="en-GB" sz="2800" baseline="30000" dirty="0"/>
              <a:t>89, 91</a:t>
            </a:r>
          </a:p>
          <a:p>
            <a:pPr marL="623888" lvl="1" indent="-360363">
              <a:buFont typeface="Courier New" panose="02070309020205020404" pitchFamily="49" charset="0"/>
              <a:buChar char="o"/>
            </a:pPr>
            <a:r>
              <a:rPr lang="en-GB" sz="2400" dirty="0"/>
              <a:t>Same SAP strategy &amp; test pattern </a:t>
            </a:r>
          </a:p>
          <a:p>
            <a:pPr marL="623888" lvl="1" indent="-360363">
              <a:buFont typeface="Courier New" panose="02070309020205020404" pitchFamily="49" charset="0"/>
              <a:buChar char="o"/>
            </a:pPr>
            <a:r>
              <a:rPr lang="en-GB" sz="2400" dirty="0"/>
              <a:t>Threshold tests using full threshold &amp; SITA standard testing strategies </a:t>
            </a:r>
          </a:p>
          <a:p>
            <a:pPr marL="623888" lvl="1" indent="-360363">
              <a:buFont typeface="Courier New" panose="02070309020205020404" pitchFamily="49" charset="0"/>
              <a:buChar char="o"/>
            </a:pPr>
            <a:r>
              <a:rPr lang="en-GB" sz="2400" dirty="0"/>
              <a:t>Sufficient number (minimum 2) of reliable tests to establish a good baseline </a:t>
            </a:r>
          </a:p>
          <a:p>
            <a:pPr marL="623888" lvl="1" indent="-360363">
              <a:buFont typeface="Courier New" panose="02070309020205020404" pitchFamily="49" charset="0"/>
              <a:buChar char="o"/>
            </a:pPr>
            <a:r>
              <a:rPr lang="en-GB" sz="2400" dirty="0"/>
              <a:t>Sufficient number of examinations to detect change </a:t>
            </a:r>
          </a:p>
          <a:p>
            <a:pPr marL="457200" lvl="1" indent="0">
              <a:buNone/>
            </a:pPr>
            <a:endParaRPr lang="en-GB" sz="12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/>
              <a:t>VF progression should be correlated with clinical findings.	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GB" sz="1400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GB" sz="1300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1400" dirty="0"/>
              <a:t>89. </a:t>
            </a:r>
            <a:r>
              <a:rPr lang="en-GB" sz="1400" dirty="0" err="1"/>
              <a:t>Weinreb</a:t>
            </a:r>
            <a:r>
              <a:rPr lang="en-GB" sz="1400" dirty="0"/>
              <a:t> RN, et al. Progression of glaucoma: the 8th consensus report of the World Glaucoma Association. Amsterdam: Kugler  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1400" dirty="0"/>
              <a:t>    Publications; 2011.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1400" dirty="0"/>
              <a:t>91. Chauhan BC, et al. Br J </a:t>
            </a:r>
            <a:r>
              <a:rPr lang="en-GB" sz="1400" dirty="0" err="1"/>
              <a:t>Ophthalmol</a:t>
            </a:r>
            <a:r>
              <a:rPr lang="en-GB" sz="1400" dirty="0"/>
              <a:t>. 2008;92(4):569-573.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048B05-B428-40BD-99BE-21C2BE028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19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52252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9F82D-EABA-4EFD-87B5-073099D73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68676D-3A04-41C2-94F6-9866E3399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Y" sz="2800" dirty="0"/>
              <a:t>At the end of the module, participants are able to:</a:t>
            </a:r>
          </a:p>
          <a:p>
            <a:pPr marL="633413" lvl="1" indent="-368300">
              <a:buFont typeface="+mj-lt"/>
              <a:buAutoNum type="arabicPeriod"/>
            </a:pPr>
            <a:r>
              <a:rPr lang="en-MY" sz="2400" dirty="0"/>
              <a:t>identify appropriate history relevant for monitoring progression &amp; follow-up of patients with glaucoma</a:t>
            </a:r>
          </a:p>
          <a:p>
            <a:pPr marL="633413" lvl="1" indent="-368300">
              <a:buFont typeface="+mj-lt"/>
              <a:buAutoNum type="arabicPeriod"/>
            </a:pPr>
            <a:r>
              <a:rPr lang="en-MY" sz="2400" dirty="0"/>
              <a:t>perform appropriate ocular examinations for monitoring progression &amp; follow-up of patients with glaucoma</a:t>
            </a:r>
          </a:p>
          <a:p>
            <a:pPr marL="633413" lvl="1" indent="-368300">
              <a:buFont typeface="+mj-lt"/>
              <a:buAutoNum type="arabicPeriod"/>
            </a:pPr>
            <a:r>
              <a:rPr lang="en-MY" sz="2400" dirty="0"/>
              <a:t>plan appropriate investigations for monitoring progression &amp; follow-up of patients with glaucoma</a:t>
            </a:r>
          </a:p>
          <a:p>
            <a:pPr marL="633413" lvl="1" indent="-368300">
              <a:buFont typeface="+mj-lt"/>
              <a:buAutoNum type="arabicPeriod"/>
            </a:pPr>
            <a:r>
              <a:rPr lang="en-MY" sz="2400" dirty="0"/>
              <a:t>state appropriate follow-up schedule for monitoring progression &amp; follow-up of patients with glaucoma</a:t>
            </a:r>
          </a:p>
          <a:p>
            <a:pPr marL="633413" lvl="1" indent="-368300">
              <a:buFont typeface="+mj-lt"/>
              <a:buAutoNum type="arabicPeriod"/>
            </a:pPr>
            <a:endParaRPr lang="en-MY" sz="2400" dirty="0"/>
          </a:p>
          <a:p>
            <a:pPr marL="800100" lvl="1" indent="-342900">
              <a:buFont typeface="+mj-lt"/>
              <a:buAutoNum type="arabicPeriod"/>
            </a:pPr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2138BD-3E5A-4FE5-89CC-F96A75DA8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599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900" y="167640"/>
            <a:ext cx="9980682" cy="1096962"/>
          </a:xfrm>
        </p:spPr>
        <p:txBody>
          <a:bodyPr>
            <a:noAutofit/>
          </a:bodyPr>
          <a:lstStyle/>
          <a:p>
            <a:pPr lvl="1" algn="just" rtl="0">
              <a:spcBef>
                <a:spcPct val="0"/>
              </a:spcBef>
            </a:pPr>
            <a:r>
              <a:rPr lang="en-GB" sz="36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Sufficient Number of VF Examinations to Detect Change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3142280"/>
              </p:ext>
            </p:extLst>
          </p:nvPr>
        </p:nvGraphicFramePr>
        <p:xfrm>
          <a:off x="2262804" y="1628801"/>
          <a:ext cx="7698610" cy="3291415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5916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31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26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12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22854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CA" sz="2000" b="1" dirty="0"/>
                        <a:t>Number of annual VF tests needed to detect total mean deviation change over 2, 3 &amp;5 years</a:t>
                      </a:r>
                      <a:endParaRPr lang="en-CA" altLang="en-US" sz="2000" b="1" dirty="0"/>
                    </a:p>
                  </a:txBody>
                  <a:tcPr marL="76095" marR="76095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CA" sz="2000" b="1" noProof="0" dirty="0">
                        <a:solidFill>
                          <a:schemeClr val="bg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76095" marR="76095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CA" sz="2000" b="1" noProof="0" dirty="0">
                        <a:solidFill>
                          <a:schemeClr val="bg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76095" marR="76095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CA" sz="2000" b="1" noProof="0" dirty="0">
                        <a:solidFill>
                          <a:schemeClr val="bg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76095" marR="76095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2854"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en-CA" sz="2000" b="1" kern="1200" baseline="0" dirty="0">
                          <a:solidFill>
                            <a:schemeClr val="tx1"/>
                          </a:solidFill>
                        </a:rPr>
                        <a:t>Total mean deviation change, dB</a:t>
                      </a:r>
                      <a:endParaRPr lang="en-CA" sz="2000" b="1" noProof="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76095" marR="7609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CA" sz="2000" b="1" kern="1200" baseline="0" dirty="0">
                          <a:solidFill>
                            <a:schemeClr val="tx1"/>
                          </a:solidFill>
                        </a:rPr>
                        <a:t>2 years</a:t>
                      </a:r>
                      <a:endParaRPr lang="en-CA" sz="2000" b="1" noProof="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76095" marR="7609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CA" sz="2000" b="1" kern="1200" baseline="0" dirty="0">
                          <a:solidFill>
                            <a:schemeClr val="tx1"/>
                          </a:solidFill>
                        </a:rPr>
                        <a:t>3 years </a:t>
                      </a:r>
                      <a:endParaRPr lang="en-CA" sz="2000" b="1" noProof="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76095" marR="7609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CA" sz="2000" b="1" kern="1200" baseline="0" dirty="0">
                          <a:solidFill>
                            <a:schemeClr val="tx1"/>
                          </a:solidFill>
                        </a:rPr>
                        <a:t>5 years</a:t>
                      </a:r>
                      <a:endParaRPr lang="en-CA" sz="2000" b="1" noProof="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76095" marR="76095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569">
                <a:tc>
                  <a:txBody>
                    <a:bodyPr/>
                    <a:lstStyle/>
                    <a:p>
                      <a:pPr marL="274320" indent="-274320" algn="ctr">
                        <a:buFont typeface="Arial" pitchFamily="34" charset="0"/>
                        <a:buNone/>
                      </a:pPr>
                      <a:r>
                        <a:rPr lang="en-CA" sz="2000" kern="1200" baseline="0" dirty="0"/>
                        <a:t>– 1.0</a:t>
                      </a:r>
                      <a:endParaRPr lang="en-CA" sz="2000" b="0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095" marR="7609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4320" indent="-274320" algn="ctr">
                        <a:buFont typeface="Arial" pitchFamily="34" charset="0"/>
                        <a:buNone/>
                      </a:pPr>
                      <a:r>
                        <a:rPr lang="en-CA" sz="2000" kern="1200" baseline="0" noProof="0" dirty="0"/>
                        <a:t>7</a:t>
                      </a:r>
                      <a:endParaRPr lang="en-CA" sz="2000" b="0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095" marR="7609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4320" indent="-274320" algn="ctr">
                        <a:buFont typeface="Arial" pitchFamily="34" charset="0"/>
                        <a:buNone/>
                      </a:pPr>
                      <a:r>
                        <a:rPr lang="en-CA" sz="2000" kern="1200" baseline="0" noProof="0" dirty="0"/>
                        <a:t>6</a:t>
                      </a:r>
                      <a:endParaRPr lang="en-CA" sz="2000" b="0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095" marR="7609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en-CA" sz="2000" kern="1200" baseline="0" noProof="0" dirty="0"/>
                        <a:t>4</a:t>
                      </a:r>
                      <a:endParaRPr lang="en-CA" sz="2000" b="0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095" marR="7609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569">
                <a:tc>
                  <a:txBody>
                    <a:bodyPr/>
                    <a:lstStyle/>
                    <a:p>
                      <a:pPr marL="274320" indent="-274320" algn="ctr">
                        <a:buFont typeface="Arial" pitchFamily="34" charset="0"/>
                        <a:buNone/>
                      </a:pPr>
                      <a:r>
                        <a:rPr lang="en-CA" sz="2000" kern="1200" baseline="0" dirty="0"/>
                        <a:t>– 2.0</a:t>
                      </a:r>
                      <a:endParaRPr lang="en-CA" sz="2000" b="0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095" marR="7609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4320" indent="-274320" algn="ctr">
                        <a:buFont typeface="Arial" pitchFamily="34" charset="0"/>
                        <a:buNone/>
                      </a:pPr>
                      <a:r>
                        <a:rPr lang="en-CA" sz="2000" b="1" kern="1200" baseline="0" noProof="0" dirty="0"/>
                        <a:t>5</a:t>
                      </a:r>
                      <a:endParaRPr lang="en-CA" sz="2000" b="1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095" marR="7609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4320" indent="-274320" algn="ctr">
                        <a:buFont typeface="Arial" pitchFamily="34" charset="0"/>
                        <a:buNone/>
                      </a:pPr>
                      <a:r>
                        <a:rPr lang="en-CA" sz="2000" kern="1200" baseline="0" noProof="0" dirty="0"/>
                        <a:t>4</a:t>
                      </a:r>
                      <a:endParaRPr lang="en-CA" sz="2000" b="0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095" marR="7609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en-CA" sz="2000" kern="1200" baseline="0" noProof="0" dirty="0"/>
                        <a:t>3</a:t>
                      </a:r>
                      <a:endParaRPr lang="en-CA" sz="2000" b="0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095" marR="7609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8569">
                <a:tc>
                  <a:txBody>
                    <a:bodyPr/>
                    <a:lstStyle/>
                    <a:p>
                      <a:pPr marL="274320" indent="-274320" algn="ctr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CA" sz="2000" kern="1200" baseline="0" dirty="0"/>
                        <a:t>– 4.0</a:t>
                      </a:r>
                      <a:endParaRPr lang="en-CA" sz="2000" b="0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095" marR="7609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4320" indent="-274320" algn="ctr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CA" sz="2000" kern="1200" baseline="0" noProof="0" dirty="0"/>
                        <a:t>3</a:t>
                      </a:r>
                      <a:endParaRPr lang="en-CA" sz="2000" b="0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095" marR="7609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4320" indent="-274320" algn="ctr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CA" sz="2000" kern="1200" baseline="0" noProof="0" dirty="0"/>
                        <a:t>3</a:t>
                      </a:r>
                      <a:endParaRPr lang="en-CA" sz="2000" b="0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095" marR="7609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en-CA" sz="2000" noProof="0" dirty="0"/>
                        <a:t>2</a:t>
                      </a:r>
                      <a:endParaRPr lang="en-CA" sz="2000" b="0" noProof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76095" marR="7609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2262804" y="4964470"/>
            <a:ext cx="67687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CA" altLang="en-US" sz="1400" dirty="0"/>
              <a:t>Adapted from: Chauhan BC, et al. </a:t>
            </a:r>
            <a:r>
              <a:rPr lang="en-CA" altLang="en-US" sz="1400" i="1" dirty="0"/>
              <a:t>Br J </a:t>
            </a:r>
            <a:r>
              <a:rPr lang="en-CA" altLang="en-US" sz="1400" i="1" dirty="0" err="1"/>
              <a:t>Ophthalmol</a:t>
            </a:r>
            <a:r>
              <a:rPr lang="en-CA" altLang="en-US" sz="1400" i="1" dirty="0"/>
              <a:t> </a:t>
            </a:r>
            <a:r>
              <a:rPr lang="en-CA" altLang="en-US" sz="1400" dirty="0"/>
              <a:t>2008;92:569–73.</a:t>
            </a:r>
          </a:p>
        </p:txBody>
      </p:sp>
      <p:sp>
        <p:nvSpPr>
          <p:cNvPr id="6" name="Rectangle 5"/>
          <p:cNvSpPr/>
          <p:nvPr/>
        </p:nvSpPr>
        <p:spPr>
          <a:xfrm>
            <a:off x="2262803" y="5373217"/>
            <a:ext cx="8335923" cy="10525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GB" sz="2400" u="sng" dirty="0"/>
              <a:t>Recommended</a:t>
            </a:r>
            <a:r>
              <a:rPr lang="en-GB" sz="2400" dirty="0"/>
              <a:t>: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GB" sz="2400" dirty="0"/>
              <a:t>6 VF examinations should be performed in the first 2 years to detect rapid progression (-2 dB/year or worse)</a:t>
            </a:r>
            <a:r>
              <a:rPr lang="en-GB" sz="2400" baseline="30000" dirty="0"/>
              <a:t>15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B7AE64-7081-4924-8246-CDD0F6139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20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92942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528" y="332656"/>
            <a:ext cx="8640960" cy="6077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792108" y="6399078"/>
            <a:ext cx="8784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dirty="0">
                <a:solidFill>
                  <a:schemeClr val="bg1"/>
                </a:solidFill>
              </a:rPr>
              <a:t>European Glaucoma Society, Terminology and Guidelines for Glaucoma, 3rd Edition, EGS, Savona, Italy, DOGMA </a:t>
            </a:r>
            <a:r>
              <a:rPr lang="en-GB" sz="1400" dirty="0" err="1">
                <a:solidFill>
                  <a:schemeClr val="bg1"/>
                </a:solidFill>
              </a:rPr>
              <a:t>Srl</a:t>
            </a:r>
            <a:r>
              <a:rPr lang="en-GB" sz="1400" dirty="0">
                <a:solidFill>
                  <a:schemeClr val="bg1"/>
                </a:solidFill>
              </a:rPr>
              <a:t>, 2008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8A29D2-1B29-407A-9F2B-196E26185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21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35354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altLang="en-US" b="1" dirty="0">
                <a:cs typeface="Arial" charset="0"/>
              </a:rPr>
              <a:t>Detection of VF Progression Endpoints</a:t>
            </a:r>
            <a:endParaRPr lang="en-GB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9876137"/>
              </p:ext>
            </p:extLst>
          </p:nvPr>
        </p:nvGraphicFramePr>
        <p:xfrm>
          <a:off x="1104900" y="1517070"/>
          <a:ext cx="9757064" cy="5205846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2088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482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0966">
                <a:tc>
                  <a:txBody>
                    <a:bodyPr/>
                    <a:lstStyle/>
                    <a:p>
                      <a:pPr indent="0">
                        <a:buFont typeface="Arial" pitchFamily="34" charset="0"/>
                        <a:buNone/>
                      </a:pPr>
                      <a:r>
                        <a:rPr lang="en-CA" sz="2400" b="1" kern="1200" baseline="0" dirty="0">
                          <a:solidFill>
                            <a:schemeClr val="tx1"/>
                          </a:solidFill>
                        </a:rPr>
                        <a:t>RCT</a:t>
                      </a:r>
                      <a:endParaRPr lang="en-CA" sz="2400" b="1" noProof="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76886" marR="7688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4320" lvl="1" indent="0" algn="l">
                        <a:buFont typeface="Arial" pitchFamily="34" charset="0"/>
                        <a:buNone/>
                      </a:pPr>
                      <a:r>
                        <a:rPr lang="en-CA" sz="2400" b="1" kern="1200" noProof="0" dirty="0">
                          <a:solidFill>
                            <a:schemeClr val="tx1"/>
                          </a:solidFill>
                        </a:rPr>
                        <a:t>VF</a:t>
                      </a:r>
                      <a:r>
                        <a:rPr lang="en-CA" sz="2400" b="1" kern="1200" baseline="0" noProof="0" dirty="0">
                          <a:solidFill>
                            <a:schemeClr val="tx1"/>
                          </a:solidFill>
                        </a:rPr>
                        <a:t> endpoints</a:t>
                      </a:r>
                      <a:endParaRPr lang="en-CA" sz="2400" b="1" noProof="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76886" marR="7688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60">
                <a:tc>
                  <a:txBody>
                    <a:bodyPr/>
                    <a:lstStyle/>
                    <a:p>
                      <a:pPr indent="0">
                        <a:buFont typeface="Arial" pitchFamily="34" charset="0"/>
                        <a:buNone/>
                      </a:pPr>
                      <a:r>
                        <a:rPr lang="en-CA" sz="2000" kern="1200" baseline="0" dirty="0" err="1"/>
                        <a:t>CNTGS</a:t>
                      </a:r>
                      <a:endParaRPr lang="en-CA" sz="2000" b="1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886" marR="76886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CA" sz="2400" kern="1200" baseline="0" dirty="0"/>
                        <a:t>Deepening &amp; (or) expansion of existing scotomas &amp; (or) new scotomas confirmed on 2 of 3, or 4 of 5 follow-up VFs</a:t>
                      </a:r>
                      <a:endParaRPr lang="en-CA" sz="2400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886" marR="76886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60">
                <a:tc>
                  <a:txBody>
                    <a:bodyPr/>
                    <a:lstStyle/>
                    <a:p>
                      <a:pPr indent="0">
                        <a:buFont typeface="Arial" pitchFamily="34" charset="0"/>
                        <a:buNone/>
                      </a:pPr>
                      <a:r>
                        <a:rPr lang="en-CA" sz="2000" kern="1200" baseline="0" dirty="0"/>
                        <a:t>AGIS</a:t>
                      </a:r>
                      <a:endParaRPr lang="en-CA" sz="2000" b="1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886" marR="76886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CA" sz="2400" kern="1200" baseline="0" dirty="0"/>
                        <a:t>Increase in VF score of 4 units on a scale of 0–20 from</a:t>
                      </a:r>
                      <a:br>
                        <a:rPr lang="en-CA" sz="2400" kern="1200" baseline="0" dirty="0"/>
                      </a:br>
                      <a:r>
                        <a:rPr lang="en-CA" sz="2400" kern="1200" baseline="0" dirty="0"/>
                        <a:t>2 baseline Humphrey 24-2 full-threshold VFs</a:t>
                      </a:r>
                      <a:endParaRPr lang="en-CA" sz="2400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886" marR="76886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060">
                <a:tc>
                  <a:txBody>
                    <a:bodyPr/>
                    <a:lstStyle/>
                    <a:p>
                      <a:pPr indent="0">
                        <a:buFont typeface="Arial" pitchFamily="34" charset="0"/>
                        <a:buNone/>
                      </a:pPr>
                      <a:r>
                        <a:rPr lang="en-CA" sz="2000" kern="1200" baseline="0" dirty="0" err="1"/>
                        <a:t>CIGTS</a:t>
                      </a:r>
                      <a:endParaRPr lang="en-CA" sz="2000" b="1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886" marR="76886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CA" sz="2400" kern="1200" baseline="0" dirty="0"/>
                        <a:t>Increase in VF score of 3 units on a scale of 0–20 (slightly different from that used in AGIS) from baseline</a:t>
                      </a:r>
                      <a:endParaRPr lang="en-CA" sz="2400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886" marR="76886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9782">
                <a:tc>
                  <a:txBody>
                    <a:bodyPr/>
                    <a:lstStyle/>
                    <a:p>
                      <a:pPr indent="0">
                        <a:buFont typeface="Arial" pitchFamily="34" charset="0"/>
                        <a:buNone/>
                      </a:pPr>
                      <a:r>
                        <a:rPr lang="en-CA" sz="2000" kern="1200" baseline="0" dirty="0"/>
                        <a:t>EMGTS</a:t>
                      </a:r>
                      <a:endParaRPr lang="en-CA" sz="2000" b="0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886" marR="76886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CA" sz="2400" kern="1200" baseline="0" dirty="0"/>
                        <a:t>3 adjacent points showing significant progression according to the Humphrey Glaucoma Change Probability assessment</a:t>
                      </a:r>
                      <a:endParaRPr lang="en-CA" sz="2400" b="0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886" marR="76886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indent="0">
                        <a:buFont typeface="Arial" pitchFamily="34" charset="0"/>
                        <a:buNone/>
                      </a:pPr>
                      <a:r>
                        <a:rPr lang="en-CA" sz="2000" kern="1200" baseline="0" noProof="0" dirty="0"/>
                        <a:t>CGS</a:t>
                      </a:r>
                      <a:endParaRPr lang="en-CA" sz="2000" b="0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886" marR="76886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CA" sz="2400" kern="1200" baseline="0" dirty="0"/>
                        <a:t>4 of 8 points show significant progression according to the Humphrey Glaucoma Change Probability assessment on 2 of 3 VFs</a:t>
                      </a:r>
                      <a:endParaRPr lang="en-CA" sz="2400" b="0" kern="1200" baseline="0" noProof="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6886" marR="76886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04E246-A24E-4D03-8FF5-B3DEAEEA4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22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05019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55030-E25E-4498-BF1E-32CD3FAE5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073" y="136524"/>
            <a:ext cx="9074727" cy="985694"/>
          </a:xfrm>
        </p:spPr>
        <p:txBody>
          <a:bodyPr/>
          <a:lstStyle/>
          <a:p>
            <a:r>
              <a:rPr lang="en-GB" b="1" dirty="0"/>
              <a:t>Structural Test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CFF5CD-C0F4-45CD-9ED7-84D8D7A9FC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36073" y="1600201"/>
            <a:ext cx="4883727" cy="4525963"/>
          </a:xfrm>
        </p:spPr>
        <p:txBody>
          <a:bodyPr/>
          <a:lstStyle/>
          <a:p>
            <a:pPr marL="0" indent="0">
              <a:buNone/>
            </a:pPr>
            <a:r>
              <a:rPr lang="en-GB" sz="2800" u="sng" dirty="0"/>
              <a:t>ON &amp; RNFL Evaluation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/>
              <a:t>Optic disc photographs are the gold standard in the structural assessment.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/>
              <a:t>However, changes can be difficult to identify &amp; time-consuming.</a:t>
            </a:r>
          </a:p>
          <a:p>
            <a:endParaRPr lang="en-GB" u="sng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94C9B6-A482-4A8C-8802-89742FB571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619" y="3789040"/>
            <a:ext cx="3669374" cy="3008674"/>
          </a:xfrm>
          <a:prstGeom prst="rect">
            <a:avLst/>
          </a:prstGeom>
        </p:spPr>
      </p:pic>
      <p:pic>
        <p:nvPicPr>
          <p:cNvPr id="10" name="Picture 2" descr="Related image">
            <a:extLst>
              <a:ext uri="{FF2B5EF4-FFF2-40B4-BE49-F238E27FC236}">
                <a16:creationId xmlns:a16="http://schemas.microsoft.com/office/drawing/2014/main" id="{F5D07C03-6E3B-4B74-958C-8F8F1E035FBB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261" y="1383662"/>
            <a:ext cx="3950732" cy="2261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1CB7C1-2DB5-4468-BF6A-EA9D8BA43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23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2334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007799-7042-4094-A021-644564414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Digitised Quantitative Imaging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B694AF-D850-4ED3-B8A9-AAAABAF216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6143228" cy="4925144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Allows objective, standardised &amp; reproducible ways to assess &amp; continuously monitor glaucomatous damage.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3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3 types of computer-based optic nerve imaging devices are available for glaucoma:</a:t>
            </a:r>
            <a:r>
              <a:rPr lang="en-GB" sz="2400" baseline="30000" dirty="0"/>
              <a:t>92</a:t>
            </a:r>
          </a:p>
          <a:p>
            <a:pPr marL="623888" lvl="1" indent="-360363">
              <a:buFont typeface="+mj-lt"/>
              <a:buAutoNum type="arabicPeriod"/>
            </a:pPr>
            <a:r>
              <a:rPr lang="en-GB" sz="2000" dirty="0"/>
              <a:t>Confocal scanning laser ophthalmoscopy (CSLO) e.g. HRT</a:t>
            </a:r>
          </a:p>
          <a:p>
            <a:pPr marL="623888" lvl="1" indent="-360363">
              <a:buFont typeface="+mj-lt"/>
              <a:buAutoNum type="arabicPeriod"/>
            </a:pPr>
            <a:r>
              <a:rPr lang="en-GB" sz="2000" dirty="0"/>
              <a:t>Optical Coherence Tomography (OCT)</a:t>
            </a:r>
          </a:p>
          <a:p>
            <a:pPr marL="623888" lvl="1" indent="-360363">
              <a:buFont typeface="+mj-lt"/>
              <a:buAutoNum type="arabicPeriod"/>
            </a:pPr>
            <a:r>
              <a:rPr lang="en-GB" sz="2000" dirty="0"/>
              <a:t>Scanning laser polarimetry (SLP) e.g. </a:t>
            </a:r>
            <a:r>
              <a:rPr lang="en-GB" sz="2000" dirty="0" err="1"/>
              <a:t>GDx</a:t>
            </a:r>
            <a:r>
              <a:rPr lang="en-GB" sz="2000" dirty="0"/>
              <a:t> VCC scanning laser polarimetry</a:t>
            </a:r>
          </a:p>
          <a:p>
            <a:pPr marL="360363" indent="-360363">
              <a:buNone/>
            </a:pPr>
            <a:r>
              <a:rPr lang="en-MY" sz="1500" dirty="0"/>
              <a:t>92. American Academy of Ophthalmology. Primary  Open-Angle Glaucoma PPP - 2015. San Francisco: Elsevier Inc; 2015.</a:t>
            </a:r>
            <a:endParaRPr lang="en-GB" sz="1500" dirty="0"/>
          </a:p>
          <a:p>
            <a:endParaRPr lang="en-GB" dirty="0"/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22309273-B1EE-4584-BC71-60F5AE1966FB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176" y="1324180"/>
            <a:ext cx="3212665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Image result for serial oct in glaucoma">
            <a:extLst>
              <a:ext uri="{FF2B5EF4-FFF2-40B4-BE49-F238E27FC236}">
                <a16:creationId xmlns:a16="http://schemas.microsoft.com/office/drawing/2014/main" id="{5FA41B62-EB61-4C50-B08E-4732B9A833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6540" y="3556430"/>
            <a:ext cx="2084260" cy="3257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4CEFD7-D915-4A7A-8C46-125DA8CCF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24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8911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Frequency of Imaging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900" y="1635054"/>
            <a:ext cx="9982200" cy="4515023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800" dirty="0"/>
              <a:t>Similar to VF testing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2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/>
              <a:t>6 imaging tests should be performed in the first 2 years to detect progression in high risk patients.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2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/>
              <a:t>A repeat imaging should be performed within 3 months after the baseline.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2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/>
              <a:t>Patients should be followed-up with the same test/method to monitor progression.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1213E2-8D87-4B22-9C79-82603AE41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25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17521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Determining Progression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900" y="1443329"/>
            <a:ext cx="9982200" cy="4925291"/>
          </a:xfrm>
        </p:spPr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800" dirty="0"/>
              <a:t>Progression analysis programmes are being incorporated into the above devices using the patients’ baseline images as references.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3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/>
              <a:t>Currently, these programmes are still unable to predict future functional loss.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3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/>
              <a:t>Good quality images are important to facilitate progression analysis as poor quality image can lead to false positive or negative results.</a:t>
            </a:r>
            <a:r>
              <a:rPr lang="en-GB" sz="2800" baseline="30000" dirty="0"/>
              <a:t>89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3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/>
              <a:t>Imaging alone does not replace VF testing in monitoring progression.	</a:t>
            </a:r>
          </a:p>
          <a:p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B62C37D-7902-4591-9E7F-44F83C4F13CD}"/>
              </a:ext>
            </a:extLst>
          </p:cNvPr>
          <p:cNvSpPr/>
          <p:nvPr/>
        </p:nvSpPr>
        <p:spPr>
          <a:xfrm>
            <a:off x="1253615" y="5350960"/>
            <a:ext cx="8629314" cy="73949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2ACFE9-0839-49A3-8CF8-1F53CB915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26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5276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Progression Detected</a:t>
            </a:r>
            <a:br>
              <a:rPr lang="en-GB" b="1" dirty="0"/>
            </a:br>
            <a:r>
              <a:rPr lang="en-GB" b="1" dirty="0"/>
              <a:t>- What’s next?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800" dirty="0"/>
              <a:t>Modification of therapy and/or the establishment of a new target IOP?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/>
              <a:t>Patient management should be based on risk factors e.g. baseline damage, age &amp; IOP.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1B5853A2-1B15-4230-9FBF-B7543E4566B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7016" y="1700808"/>
            <a:ext cx="4435148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2A5A590-78A6-4DBA-83C2-AB8D6C5EF9A5}"/>
              </a:ext>
            </a:extLst>
          </p:cNvPr>
          <p:cNvSpPr/>
          <p:nvPr/>
        </p:nvSpPr>
        <p:spPr>
          <a:xfrm>
            <a:off x="5515897" y="6337085"/>
            <a:ext cx="51166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dirty="0">
                <a:solidFill>
                  <a:schemeClr val="bg1"/>
                </a:solidFill>
              </a:rPr>
              <a:t>European Glaucoma </a:t>
            </a:r>
            <a:r>
              <a:rPr lang="en-GB" sz="1400" dirty="0" err="1">
                <a:solidFill>
                  <a:schemeClr val="bg1"/>
                </a:solidFill>
              </a:rPr>
              <a:t>Society,.Terminology</a:t>
            </a:r>
            <a:r>
              <a:rPr lang="en-GB" sz="1400" dirty="0">
                <a:solidFill>
                  <a:schemeClr val="bg1"/>
                </a:solidFill>
              </a:rPr>
              <a:t> and Guidelines for Glaucoma, 3rd Edition,. Savona: EGS; 2008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C08D95-A391-4E29-8736-E0813A67A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27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6812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6418" y="1600200"/>
            <a:ext cx="10264588" cy="4579374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800" dirty="0"/>
              <a:t>Patients with glaucoma require life-long treatment &amp; monitoring.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/>
              <a:t>Follow-up schedule are based on the </a:t>
            </a:r>
            <a:r>
              <a:rPr lang="en-GB" sz="2800" b="1" dirty="0"/>
              <a:t>target IOP </a:t>
            </a:r>
            <a:r>
              <a:rPr lang="en-GB" sz="2800" dirty="0"/>
              <a:t>&amp; </a:t>
            </a:r>
            <a:r>
              <a:rPr lang="en-GB" sz="2800" b="1" dirty="0"/>
              <a:t>disease progression.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/>
          </a:p>
          <a:p>
            <a:pPr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Essential to assess both </a:t>
            </a:r>
            <a:r>
              <a:rPr lang="en-GB" sz="2800" b="1" dirty="0"/>
              <a:t>structure</a:t>
            </a:r>
            <a:r>
              <a:rPr lang="en-GB" sz="2800" dirty="0"/>
              <a:t> &amp; </a:t>
            </a:r>
            <a:r>
              <a:rPr lang="en-GB" sz="2800" b="1" dirty="0"/>
              <a:t>function</a:t>
            </a:r>
            <a:r>
              <a:rPr lang="en-GB" sz="2800" dirty="0"/>
              <a:t> to detect progression</a:t>
            </a:r>
          </a:p>
          <a:p>
            <a:pPr marL="530225" lvl="1" indent="-265113">
              <a:buFont typeface="Courier New" panose="02070309020205020404" pitchFamily="49" charset="0"/>
              <a:buChar char="o"/>
            </a:pPr>
            <a:r>
              <a:rPr lang="en-GB" sz="2400" dirty="0"/>
              <a:t>The 2 methods are entirely complementary &amp; will never replace one another.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/>
              <a:t>Compliance is mandatory to obtain effective IOP lowering &amp; prevent glaucoma progression.</a:t>
            </a:r>
          </a:p>
          <a:p>
            <a:pPr lvl="1" indent="-420688">
              <a:buFont typeface="Courier New" panose="02070309020205020404" pitchFamily="49" charset="0"/>
              <a:buChar char="o"/>
              <a:tabLst>
                <a:tab pos="530225" algn="l"/>
              </a:tabLst>
            </a:pPr>
            <a:r>
              <a:rPr lang="en-GB" sz="2200" dirty="0"/>
              <a:t>Simplifying &amp; fitting glaucoma regime to patient’s lifestyle 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BD782B-371B-42E1-839F-CB0821D2C2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7768" y="256220"/>
            <a:ext cx="4104456" cy="11614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5003E9C-4CCC-4051-A42C-EEADFDC9C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28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35497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 up of a logo&#10;&#10;Description generated with high confidence">
            <a:extLst>
              <a:ext uri="{FF2B5EF4-FFF2-40B4-BE49-F238E27FC236}">
                <a16:creationId xmlns:a16="http://schemas.microsoft.com/office/drawing/2014/main" id="{4C73AF3F-F188-4EA6-9627-40B04E96A3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69" r="9956" b="1"/>
          <a:stretch/>
        </p:blipFill>
        <p:spPr>
          <a:xfrm>
            <a:off x="3684270" y="1701858"/>
            <a:ext cx="4823460" cy="2975436"/>
          </a:xfrm>
          <a:prstGeom prst="rect">
            <a:avLst/>
          </a:prstGeom>
          <a:effectLst/>
        </p:spPr>
      </p:pic>
      <p:sp>
        <p:nvSpPr>
          <p:cNvPr id="4" name="AutoShape 2" descr="Image result for thank you ophthalmology">
            <a:extLst>
              <a:ext uri="{FF2B5EF4-FFF2-40B4-BE49-F238E27FC236}">
                <a16:creationId xmlns:a16="http://schemas.microsoft.com/office/drawing/2014/main" id="{BDB9A920-3F49-42A0-9ACE-A8D4F9E9254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1836" y="4408003"/>
            <a:ext cx="8176104" cy="1350712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solidFill>
                  <a:schemeClr val="tx1"/>
                </a:solidFill>
                <a:latin typeface="+mn-lt"/>
              </a:rPr>
              <a:t>Any questions?</a:t>
            </a:r>
            <a:br>
              <a:rPr lang="en-US" sz="2800" dirty="0">
                <a:solidFill>
                  <a:schemeClr val="tx1"/>
                </a:solidFill>
                <a:latin typeface="+mn-lt"/>
              </a:rPr>
            </a:br>
            <a:r>
              <a:rPr lang="en-US" sz="2800" dirty="0">
                <a:solidFill>
                  <a:schemeClr val="tx1"/>
                </a:solidFill>
                <a:latin typeface="+mn-lt"/>
              </a:rPr>
              <a:t>Email jemaima@ppukm.ukm.edu.my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C0419A-1454-43ED-8623-64929CB68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29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182049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800" dirty="0"/>
              <a:t>Patients with glaucoma require life-long treatment &amp; monitoring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/>
              <a:t>Follow-up &amp; monitoring is needed to:</a:t>
            </a:r>
            <a:r>
              <a:rPr lang="en-GB" sz="2800" baseline="30000" dirty="0"/>
              <a:t>22</a:t>
            </a:r>
          </a:p>
          <a:p>
            <a:pPr marL="623888" lvl="1" indent="-360363">
              <a:buFont typeface="Courier New" panose="02070309020205020404" pitchFamily="49" charset="0"/>
              <a:buChar char="o"/>
            </a:pPr>
            <a:r>
              <a:rPr lang="en-GB" sz="2400" dirty="0"/>
              <a:t>monitor the effects of treatment</a:t>
            </a:r>
          </a:p>
          <a:p>
            <a:pPr marL="623888" lvl="1" indent="-360363">
              <a:buFont typeface="Courier New" panose="02070309020205020404" pitchFamily="49" charset="0"/>
              <a:buChar char="o"/>
            </a:pPr>
            <a:r>
              <a:rPr lang="en-GB" sz="2400" dirty="0"/>
              <a:t>detect disease progression</a:t>
            </a:r>
          </a:p>
          <a:p>
            <a:pPr marL="623888" lvl="1" indent="-360363">
              <a:buFont typeface="Courier New" panose="02070309020205020404" pitchFamily="49" charset="0"/>
              <a:buChar char="o"/>
            </a:pPr>
            <a:r>
              <a:rPr lang="en-GB" sz="2400" dirty="0"/>
              <a:t>detect any changes in patients’ </a:t>
            </a:r>
            <a:r>
              <a:rPr lang="en-GB" sz="2400" b="1" dirty="0"/>
              <a:t>risk profile </a:t>
            </a:r>
            <a:r>
              <a:rPr lang="en-GB" sz="2400" dirty="0"/>
              <a:t>&amp; </a:t>
            </a:r>
            <a:r>
              <a:rPr lang="en-GB" sz="2400" b="1" dirty="0"/>
              <a:t>systemic health </a:t>
            </a:r>
            <a:r>
              <a:rPr lang="en-GB" sz="2400" dirty="0"/>
              <a:t>that may affect management plan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sz="1400" dirty="0"/>
              <a:t>22. </a:t>
            </a:r>
            <a:r>
              <a:rPr lang="en-MY" sz="1400" dirty="0"/>
              <a:t>Ministry of Health Malaysia. Management of Primary Open Angle Glaucoma. Putrajaya: </a:t>
            </a:r>
            <a:r>
              <a:rPr lang="en-MY" sz="1400" dirty="0" err="1"/>
              <a:t>MoH</a:t>
            </a:r>
            <a:r>
              <a:rPr lang="en-MY" sz="1400" dirty="0"/>
              <a:t>; 2008</a:t>
            </a:r>
            <a:endParaRPr lang="en-GB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C2AD20-77CA-40F5-BED2-F0BFEE6AE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42167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What do you ask during follow-up appointment?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800" dirty="0"/>
              <a:t>During each review, the following should be elicited:</a:t>
            </a:r>
            <a:r>
              <a:rPr lang="en-GB" sz="2800" baseline="30000" dirty="0"/>
              <a:t>22</a:t>
            </a:r>
          </a:p>
          <a:p>
            <a:pPr marL="623888" lvl="1" indent="-360363">
              <a:buFont typeface="Courier New" panose="02070309020205020404" pitchFamily="49" charset="0"/>
              <a:buChar char="o"/>
            </a:pPr>
            <a:r>
              <a:rPr lang="en-GB" sz="2400" dirty="0"/>
              <a:t>ocular history</a:t>
            </a:r>
          </a:p>
          <a:p>
            <a:pPr marL="623888" lvl="1" indent="-360363">
              <a:buFont typeface="Courier New" panose="02070309020205020404" pitchFamily="49" charset="0"/>
              <a:buChar char="o"/>
            </a:pPr>
            <a:r>
              <a:rPr lang="en-GB" sz="2400" dirty="0"/>
              <a:t>medical &amp; drug history</a:t>
            </a:r>
          </a:p>
          <a:p>
            <a:pPr marL="623888" lvl="1" indent="-360363">
              <a:buFont typeface="Courier New" panose="02070309020205020404" pitchFamily="49" charset="0"/>
              <a:buChar char="o"/>
            </a:pPr>
            <a:r>
              <a:rPr lang="en-GB" sz="2400" dirty="0"/>
              <a:t>local &amp; systemic problems with ocular medications</a:t>
            </a:r>
          </a:p>
          <a:p>
            <a:pPr marL="623888" lvl="1" indent="-360363">
              <a:buFont typeface="Courier New" panose="02070309020205020404" pitchFamily="49" charset="0"/>
              <a:buChar char="o"/>
            </a:pPr>
            <a:r>
              <a:rPr lang="en-GB" sz="2400" dirty="0"/>
              <a:t>general assessment of the impact of visual function on daily living</a:t>
            </a:r>
          </a:p>
          <a:p>
            <a:pPr marL="623888" lvl="1" indent="-360363">
              <a:buFont typeface="Courier New" panose="02070309020205020404" pitchFamily="49" charset="0"/>
              <a:buChar char="o"/>
            </a:pPr>
            <a:r>
              <a:rPr lang="en-GB" sz="2400" dirty="0"/>
              <a:t>frequency &amp; time of last IOP lowering medications</a:t>
            </a:r>
          </a:p>
          <a:p>
            <a:pPr marL="623888" lvl="1" indent="-360363">
              <a:buFont typeface="Courier New" panose="02070309020205020404" pitchFamily="49" charset="0"/>
              <a:buChar char="o"/>
            </a:pPr>
            <a:r>
              <a:rPr lang="en-GB" sz="2400" dirty="0"/>
              <a:t>verification of compliance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8ABB51-DFEE-4674-9FD3-474772B28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80872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Compliance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800" dirty="0"/>
              <a:t>Co-operation of the patient with the recommendations given by the doctors</a:t>
            </a:r>
          </a:p>
          <a:p>
            <a:endParaRPr lang="en-GB" dirty="0"/>
          </a:p>
          <a:p>
            <a:pPr marL="623888" lvl="1" indent="-360363">
              <a:buFont typeface="Courier New" panose="02070309020205020404" pitchFamily="49" charset="0"/>
              <a:buChar char="o"/>
            </a:pPr>
            <a:r>
              <a:rPr lang="en-GB" sz="2400" dirty="0"/>
              <a:t>Compliance </a:t>
            </a:r>
          </a:p>
          <a:p>
            <a:pPr marL="900113" lvl="2" indent="-276225"/>
            <a:r>
              <a:rPr lang="en-GB" sz="2000" i="1" dirty="0">
                <a:solidFill>
                  <a:srgbClr val="FF0000"/>
                </a:solidFill>
              </a:rPr>
              <a:t>I am taking the medication</a:t>
            </a:r>
          </a:p>
          <a:p>
            <a:pPr lvl="1"/>
            <a:endParaRPr lang="en-GB" sz="2000" dirty="0">
              <a:solidFill>
                <a:srgbClr val="FF0000"/>
              </a:solidFill>
            </a:endParaRPr>
          </a:p>
          <a:p>
            <a:pPr marL="623888" lvl="1" indent="-360363">
              <a:buFont typeface="Courier New" panose="02070309020205020404" pitchFamily="49" charset="0"/>
              <a:buChar char="o"/>
            </a:pPr>
            <a:r>
              <a:rPr lang="en-GB" sz="2400" dirty="0"/>
              <a:t>Adherence</a:t>
            </a:r>
          </a:p>
          <a:p>
            <a:pPr marL="900113" lvl="2" indent="-276225"/>
            <a:r>
              <a:rPr lang="en-GB" sz="2000" i="1" dirty="0">
                <a:solidFill>
                  <a:srgbClr val="FF0000"/>
                </a:solidFill>
              </a:rPr>
              <a:t>I am taking the medication exactly as you told me</a:t>
            </a:r>
          </a:p>
          <a:p>
            <a:pPr lvl="1"/>
            <a:endParaRPr lang="en-GB" sz="2000" dirty="0"/>
          </a:p>
          <a:p>
            <a:pPr marL="623888" lvl="1" indent="-360363">
              <a:buFont typeface="Courier New" panose="02070309020205020404" pitchFamily="49" charset="0"/>
              <a:buChar char="o"/>
            </a:pPr>
            <a:r>
              <a:rPr lang="en-GB" sz="2400" dirty="0"/>
              <a:t>Persistence </a:t>
            </a:r>
          </a:p>
          <a:p>
            <a:pPr marL="900113" lvl="2" indent="-276225"/>
            <a:r>
              <a:rPr lang="en-GB" sz="2000" i="1" dirty="0">
                <a:solidFill>
                  <a:srgbClr val="FF0000"/>
                </a:solidFill>
              </a:rPr>
              <a:t>The length of time during which the patients is taking the medication as prescribed</a:t>
            </a:r>
          </a:p>
          <a:p>
            <a:endParaRPr lang="en-GB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0296" y="190428"/>
            <a:ext cx="1691680" cy="1377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0F3B3A-5821-406A-B370-2DFD1A6A7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4161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Factors Affecting Compliance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847528" y="1600200"/>
            <a:ext cx="4172272" cy="4571999"/>
          </a:xfrm>
        </p:spPr>
        <p:txBody>
          <a:bodyPr>
            <a:normAutofit/>
          </a:bodyPr>
          <a:lstStyle/>
          <a:p>
            <a:r>
              <a:rPr lang="en-GB" sz="2800" dirty="0"/>
              <a:t>Medication factors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Patient factors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608766355"/>
              </p:ext>
            </p:extLst>
          </p:nvPr>
        </p:nvGraphicFramePr>
        <p:xfrm>
          <a:off x="2135560" y="2276872"/>
          <a:ext cx="3672408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438203107"/>
              </p:ext>
            </p:extLst>
          </p:nvPr>
        </p:nvGraphicFramePr>
        <p:xfrm>
          <a:off x="6456040" y="2149448"/>
          <a:ext cx="3888432" cy="4392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CC2F22-509A-4487-AF6F-0CE25E1F4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115301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322" y="5257800"/>
            <a:ext cx="1175922" cy="155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Proper Instillation Technique of Eye Drop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523240" indent="-457200">
              <a:buFont typeface="+mj-lt"/>
              <a:buAutoNum type="arabicPeriod"/>
            </a:pPr>
            <a:r>
              <a:rPr lang="en-GB" sz="2400" dirty="0"/>
              <a:t>Tilt the head back &amp; look up.</a:t>
            </a:r>
          </a:p>
          <a:p>
            <a:pPr marL="523240" indent="-457200">
              <a:buFont typeface="+mj-lt"/>
              <a:buAutoNum type="arabicPeriod"/>
            </a:pPr>
            <a:r>
              <a:rPr lang="en-GB" sz="2400" dirty="0"/>
              <a:t>Pull down the lower eyelid to form a pocket.</a:t>
            </a:r>
          </a:p>
          <a:p>
            <a:pPr marL="523240" indent="-457200">
              <a:buFont typeface="+mj-lt"/>
              <a:buAutoNum type="arabicPeriod"/>
            </a:pPr>
            <a:r>
              <a:rPr lang="en-GB" sz="2400" dirty="0"/>
              <a:t>Hold the bottle vertically &amp; bring it above the eye. </a:t>
            </a:r>
          </a:p>
          <a:p>
            <a:pPr marL="803275" lvl="1" indent="-338138"/>
            <a:r>
              <a:rPr lang="en-GB" sz="2200" dirty="0"/>
              <a:t>Do not let the bottle tip touch the eye</a:t>
            </a:r>
          </a:p>
          <a:p>
            <a:pPr marL="523240" indent="-457200">
              <a:buFont typeface="+mj-lt"/>
              <a:buAutoNum type="arabicPeriod"/>
            </a:pPr>
            <a:r>
              <a:rPr lang="en-GB" sz="2400" dirty="0"/>
              <a:t>Squeeze one drop into the pocket of the lower eyelid.</a:t>
            </a:r>
          </a:p>
          <a:p>
            <a:pPr marL="523240" indent="-457200">
              <a:buFont typeface="+mj-lt"/>
              <a:buAutoNum type="arabicPeriod"/>
            </a:pPr>
            <a:r>
              <a:rPr lang="en-GB" sz="2400" dirty="0"/>
              <a:t>If you’re not sure a drop has entered the eye, instil a second drop.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4503" y="4911935"/>
            <a:ext cx="1558549" cy="1924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600200"/>
            <a:ext cx="5133109" cy="4571999"/>
          </a:xfrm>
        </p:spPr>
        <p:txBody>
          <a:bodyPr>
            <a:normAutofit lnSpcReduction="10000"/>
          </a:bodyPr>
          <a:lstStyle/>
          <a:p>
            <a:pPr marL="580390" indent="-514350">
              <a:buFont typeface="+mj-lt"/>
              <a:buAutoNum type="arabicPeriod" startAt="6"/>
            </a:pPr>
            <a:r>
              <a:rPr lang="en-GB" sz="2400" dirty="0"/>
              <a:t>Close the eye gently.</a:t>
            </a:r>
          </a:p>
          <a:p>
            <a:pPr marL="808990" lvl="1" indent="-342900"/>
            <a:r>
              <a:rPr lang="en-GB" sz="2200" dirty="0"/>
              <a:t>Do not blink or squeeze the eyelid. </a:t>
            </a:r>
          </a:p>
          <a:p>
            <a:pPr marL="808990" lvl="1" indent="-342900"/>
            <a:r>
              <a:rPr lang="en-GB" sz="2200" dirty="0"/>
              <a:t>Apply a gentle pressure on the lacrimal duct at a nasal corner of the eye with the index finger for  2 - 3 minutes.</a:t>
            </a:r>
          </a:p>
          <a:p>
            <a:pPr marL="580390" indent="-514350">
              <a:buFont typeface="+mj-lt"/>
              <a:buAutoNum type="arabicPeriod" startAt="6"/>
            </a:pPr>
            <a:r>
              <a:rPr lang="en-GB" sz="2400" dirty="0"/>
              <a:t>If using more than one eye drops, wait at least 5 minutes before instilling the next eye drop.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5F4BCB-7E01-4AD5-A1DD-546ECCCEF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75755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What do you examine during follow-up appointment?</a:t>
            </a:r>
            <a:r>
              <a:rPr lang="en-GB" b="1" baseline="30000" dirty="0"/>
              <a:t>22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04900" y="1600200"/>
            <a:ext cx="9982200" cy="4538682"/>
          </a:xfrm>
        </p:spPr>
        <p:txBody>
          <a:bodyPr>
            <a:normAutofit/>
          </a:bodyPr>
          <a:lstStyle/>
          <a:p>
            <a:r>
              <a:rPr lang="en-GB" sz="2400" dirty="0"/>
              <a:t>Ocular examination</a:t>
            </a:r>
          </a:p>
          <a:p>
            <a:r>
              <a:rPr lang="en-GB" sz="2400" dirty="0"/>
              <a:t>VA in BE</a:t>
            </a:r>
          </a:p>
          <a:p>
            <a:r>
              <a:rPr lang="en-GB" sz="2400" dirty="0"/>
              <a:t>IOP measurement in BE</a:t>
            </a:r>
          </a:p>
          <a:p>
            <a:r>
              <a:rPr lang="en-GB" sz="2400" dirty="0"/>
              <a:t>Slit lamp for external eye examination</a:t>
            </a:r>
          </a:p>
          <a:p>
            <a:r>
              <a:rPr lang="en-GB" sz="2400" dirty="0"/>
              <a:t>ONH evaluation - CDR &amp; RNFL</a:t>
            </a:r>
          </a:p>
          <a:p>
            <a:r>
              <a:rPr lang="en-GB" sz="2400" dirty="0" err="1"/>
              <a:t>Gonioscopy</a:t>
            </a:r>
            <a:endParaRPr lang="en-GB" sz="2400" dirty="0"/>
          </a:p>
          <a:p>
            <a:r>
              <a:rPr lang="en-GB" sz="2400" dirty="0"/>
              <a:t>VF</a:t>
            </a:r>
          </a:p>
          <a:p>
            <a:r>
              <a:rPr lang="en-GB" sz="2400" dirty="0"/>
              <a:t>ONH &amp; RFNL Imaging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43073" y="5156298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Done according to the follow-up schedule/when indicated</a:t>
            </a:r>
          </a:p>
        </p:txBody>
      </p:sp>
      <p:sp>
        <p:nvSpPr>
          <p:cNvPr id="9" name="Right Brace 8"/>
          <p:cNvSpPr/>
          <p:nvPr/>
        </p:nvSpPr>
        <p:spPr>
          <a:xfrm>
            <a:off x="5119576" y="4841628"/>
            <a:ext cx="432048" cy="1224136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6F25E7-8401-4C58-9138-4E91A1911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94419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Follow-up Schedule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800" dirty="0"/>
              <a:t>Based on the </a:t>
            </a:r>
            <a:r>
              <a:rPr lang="en-GB" sz="2800" b="1" dirty="0"/>
              <a:t>target IOP &amp;</a:t>
            </a:r>
            <a:r>
              <a:rPr lang="en-GB" sz="2800" dirty="0"/>
              <a:t> </a:t>
            </a:r>
            <a:r>
              <a:rPr lang="en-GB" sz="2800" b="1" dirty="0"/>
              <a:t>disease progression </a:t>
            </a:r>
          </a:p>
          <a:p>
            <a:pPr marL="539750" lvl="1" indent="-360363">
              <a:buFont typeface="Courier New" panose="02070309020205020404" pitchFamily="49" charset="0"/>
              <a:buChar char="o"/>
              <a:tabLst>
                <a:tab pos="442913" algn="l"/>
              </a:tabLst>
            </a:pPr>
            <a:r>
              <a:rPr lang="en-GB" sz="2400" dirty="0"/>
              <a:t>However, disease progression supersedes target IOP in determining interval of follow-up.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/>
              <a:t>Individualised according to the </a:t>
            </a:r>
            <a:r>
              <a:rPr lang="en-GB" sz="2800" b="1" dirty="0"/>
              <a:t>severity of disease</a:t>
            </a:r>
            <a:r>
              <a:rPr lang="en-GB" sz="2800" dirty="0"/>
              <a:t> &amp; </a:t>
            </a:r>
            <a:r>
              <a:rPr lang="en-GB" sz="2800" b="1" dirty="0"/>
              <a:t>risk factors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519A3F-6DAD-4491-9471-EB26DDDA0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3870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eme TM CPG_2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me Other choice" id="{714D81E6-A72B-4875-85D1-BCA37607F0ED}" vid="{84DEA034-E9C0-44E1-95F4-11A3A9B608F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 Other choice</Template>
  <TotalTime>619</TotalTime>
  <Words>2111</Words>
  <Application>Microsoft Office PowerPoint</Application>
  <PresentationFormat>Widescreen</PresentationFormat>
  <Paragraphs>374</Paragraphs>
  <Slides>29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9" baseType="lpstr">
      <vt:lpstr>Arial</vt:lpstr>
      <vt:lpstr>Calibri</vt:lpstr>
      <vt:lpstr>Corbel</vt:lpstr>
      <vt:lpstr>Courier New</vt:lpstr>
      <vt:lpstr>Euphemia</vt:lpstr>
      <vt:lpstr>Plantagenet Cherokee</vt:lpstr>
      <vt:lpstr>Symbol</vt:lpstr>
      <vt:lpstr>Times New Roman</vt:lpstr>
      <vt:lpstr>Wingdings</vt:lpstr>
      <vt:lpstr>Theme TM CPG_2</vt:lpstr>
      <vt:lpstr>Training module CPG management of Glaucoma –  FOLLOW-Up &amp; Monitoring</vt:lpstr>
      <vt:lpstr>Learning Objectives</vt:lpstr>
      <vt:lpstr>Introduction</vt:lpstr>
      <vt:lpstr>What do you ask during follow-up appointment?</vt:lpstr>
      <vt:lpstr>Compliance</vt:lpstr>
      <vt:lpstr>Factors Affecting Compliance</vt:lpstr>
      <vt:lpstr>Proper Instillation Technique of Eye Drop</vt:lpstr>
      <vt:lpstr>What do you examine during follow-up appointment?22</vt:lpstr>
      <vt:lpstr>Follow-up Schedule</vt:lpstr>
      <vt:lpstr>Recommended Follow-up Schedule</vt:lpstr>
      <vt:lpstr>Recommended Ocular Investigations  during Follow-up</vt:lpstr>
      <vt:lpstr>Progression of Glaucoma</vt:lpstr>
      <vt:lpstr>Which test is useful in detecting glaucoma progression?</vt:lpstr>
      <vt:lpstr>Assessment of Glaucoma Progression</vt:lpstr>
      <vt:lpstr>Risk Factors for Progression in Established Glaucoma</vt:lpstr>
      <vt:lpstr> Functional Test </vt:lpstr>
      <vt:lpstr>Method to Assess VF Progression</vt:lpstr>
      <vt:lpstr>Advantages/Disadvantages of Event-based vs Trend-based Progression Tools </vt:lpstr>
      <vt:lpstr>Requirement for Determining VF Progression</vt:lpstr>
      <vt:lpstr>Sufficient Number of VF Examinations to Detect Change </vt:lpstr>
      <vt:lpstr>PowerPoint Presentation</vt:lpstr>
      <vt:lpstr>Detection of VF Progression Endpoints</vt:lpstr>
      <vt:lpstr>Structural Test</vt:lpstr>
      <vt:lpstr>Digitised Quantitative Imaging</vt:lpstr>
      <vt:lpstr>Frequency of Imaging </vt:lpstr>
      <vt:lpstr>Determining Progression </vt:lpstr>
      <vt:lpstr>Progression Detected - What’s next?</vt:lpstr>
      <vt:lpstr>PowerPoint Presentation</vt:lpstr>
      <vt:lpstr>Any questions? Email jemaima@ppukm.ukm.edu.my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 2</dc:title>
  <dc:creator>ct kayt</dc:creator>
  <cp:lastModifiedBy>Dr. Mohd. Aminuddin</cp:lastModifiedBy>
  <cp:revision>67</cp:revision>
  <dcterms:created xsi:type="dcterms:W3CDTF">2018-02-04T14:27:11Z</dcterms:created>
  <dcterms:modified xsi:type="dcterms:W3CDTF">2018-06-10T23:50:54Z</dcterms:modified>
</cp:coreProperties>
</file>